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60" r:id="rId3"/>
    <p:sldId id="351" r:id="rId4"/>
    <p:sldId id="336" r:id="rId5"/>
    <p:sldId id="335" r:id="rId6"/>
    <p:sldId id="338" r:id="rId7"/>
    <p:sldId id="334" r:id="rId8"/>
    <p:sldId id="340" r:id="rId9"/>
    <p:sldId id="342" r:id="rId10"/>
    <p:sldId id="343" r:id="rId11"/>
    <p:sldId id="345" r:id="rId12"/>
    <p:sldId id="352" r:id="rId13"/>
    <p:sldId id="339" r:id="rId14"/>
    <p:sldId id="344" r:id="rId15"/>
    <p:sldId id="353" r:id="rId16"/>
    <p:sldId id="318" r:id="rId17"/>
    <p:sldId id="347" r:id="rId18"/>
    <p:sldId id="348" r:id="rId19"/>
    <p:sldId id="349" r:id="rId20"/>
    <p:sldId id="346" r:id="rId21"/>
    <p:sldId id="341" r:id="rId22"/>
  </p:sldIdLst>
  <p:sldSz cx="9144000" cy="6858000" type="screen4x3"/>
  <p:notesSz cx="9144000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35"/>
    <a:srgbClr val="E1F804"/>
    <a:srgbClr val="66FF66"/>
    <a:srgbClr val="63EBAD"/>
    <a:srgbClr val="7190E9"/>
    <a:srgbClr val="F10B0B"/>
    <a:srgbClr val="F8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1" autoAdjust="0"/>
    <p:restoredTop sz="86068" autoAdjust="0"/>
  </p:normalViewPr>
  <p:slideViewPr>
    <p:cSldViewPr snapToGrid="0">
      <p:cViewPr varScale="1">
        <p:scale>
          <a:sx n="93" d="100"/>
          <a:sy n="93" d="100"/>
        </p:scale>
        <p:origin x="-1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5979CED-D8A0-E64A-AEB7-9C13191DDE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0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0ABF0ED-F7C2-BA43-95CD-7B007411BB5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D8226-5C70-4E48-AEFF-4241A70597F4}" type="slidenum">
              <a:rPr lang="nl-NL"/>
              <a:pPr/>
              <a:t>1</a:t>
            </a:fld>
            <a:endParaRPr lang="nl-NL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228600"/>
            <a:ext cx="602297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48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3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1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54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57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5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81649"/>
          </a:xfrm>
          <a:prstGeom prst="rect">
            <a:avLst/>
          </a:prstGeom>
        </p:spPr>
      </p:pic>
      <p:sp>
        <p:nvSpPr>
          <p:cNvPr id="924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131445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28600"/>
            <a:ext cx="81978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233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dirty="0"/>
              <a:t>Jeroen Massar </a:t>
            </a:r>
            <a:r>
              <a:rPr lang="en-US" sz="1400" b="0" dirty="0" smtClean="0"/>
              <a:t>– ISOI XV</a:t>
            </a:r>
            <a:endParaRPr lang="en-GB" sz="1400" b="0" dirty="0"/>
          </a:p>
        </p:txBody>
      </p:sp>
      <p:sp>
        <p:nvSpPr>
          <p:cNvPr id="9234" name="Text Box 18"/>
          <p:cNvSpPr txBox="1">
            <a:spLocks noChangeArrowheads="1"/>
          </p:cNvSpPr>
          <p:nvPr userDrawn="1"/>
        </p:nvSpPr>
        <p:spPr bwMode="auto">
          <a:xfrm>
            <a:off x="8451278" y="6535738"/>
            <a:ext cx="56572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 dirty="0"/>
              <a:t>::</a:t>
            </a:r>
            <a:fld id="{B663E463-8BB0-1749-B221-CC5449E23F6E}" type="slidenum">
              <a:rPr lang="en-GB" sz="1400" b="0"/>
              <a:pPr algn="r">
                <a:spcBef>
                  <a:spcPct val="50000"/>
                </a:spcBef>
              </a:pPr>
              <a:t>‹#›</a:t>
            </a:fld>
            <a:endParaRPr lang="en-GB" sz="1400" b="0" dirty="0"/>
          </a:p>
        </p:txBody>
      </p:sp>
      <p:sp>
        <p:nvSpPr>
          <p:cNvPr id="9243" name="Line 27"/>
          <p:cNvSpPr>
            <a:spLocks noChangeShapeType="1"/>
          </p:cNvSpPr>
          <p:nvPr userDrawn="1"/>
        </p:nvSpPr>
        <p:spPr bwMode="auto">
          <a:xfrm>
            <a:off x="0" y="13144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rident.png"/>
          <p:cNvPicPr>
            <a:picLocks noChangeAspect="1"/>
          </p:cNvPicPr>
          <p:nvPr userDrawn="1"/>
        </p:nvPicPr>
        <p:blipFill>
          <a:blip r:embed="rId14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97" y="6267716"/>
            <a:ext cx="392431" cy="4193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216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2843"/>
            <a:ext cx="9144000" cy="6096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5927136"/>
            <a:ext cx="9144000" cy="9308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1"/>
            <a:ext cx="9144000" cy="224710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 userDrawn="1"/>
        </p:nvSpPr>
        <p:spPr bwMode="auto">
          <a:xfrm>
            <a:off x="0" y="22383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 userDrawn="1"/>
        </p:nvSpPr>
        <p:spPr bwMode="auto">
          <a:xfrm>
            <a:off x="0" y="593982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roen@massar.ch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doalliance.org/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itrokey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thub.com/tridentli" TargetMode="External"/><Relationship Id="rId3" Type="http://schemas.openxmlformats.org/officeDocument/2006/relationships/hyperlink" Target="https://twitter.com/tridentli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llectiveintel/cif-v1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sp-project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dent.li" TargetMode="External"/><Relationship Id="rId4" Type="http://schemas.openxmlformats.org/officeDocument/2006/relationships/hyperlink" Target="mailto:project@trident.l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eroen@massar.ch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dent.li" TargetMode="External"/><Relationship Id="rId4" Type="http://schemas.openxmlformats.org/officeDocument/2006/relationships/hyperlink" Target="https://www.sixxs.net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rsightsecurity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nid.ops-trust.net/about" TargetMode="Externa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s-cert.gov/tlp" TargetMode="Externa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ops-trus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lang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cosm-cc/bluemonday" TargetMode="External"/><Relationship Id="rId4" Type="http://schemas.openxmlformats.org/officeDocument/2006/relationships/hyperlink" Target="https://github.com/russross/blackfrida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icedito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12724" y="212725"/>
            <a:ext cx="88149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ISOI XV</a:t>
            </a:r>
          </a:p>
          <a:p>
            <a:pPr>
              <a:spcBef>
                <a:spcPct val="50000"/>
              </a:spcBef>
            </a:pPr>
            <a:r>
              <a:rPr lang="en-US" sz="1200" b="0" dirty="0" smtClean="0"/>
              <a:t>8 October 2015</a:t>
            </a:r>
            <a:endParaRPr lang="en-US" sz="1200" b="0" dirty="0"/>
          </a:p>
          <a:p>
            <a:pPr>
              <a:spcBef>
                <a:spcPct val="50000"/>
              </a:spcBef>
            </a:pPr>
            <a:r>
              <a:rPr lang="en-US" sz="1200" b="0" dirty="0" smtClean="0"/>
              <a:t>The Spencer Hotel, Dublin, Ireland</a:t>
            </a:r>
            <a:endParaRPr lang="en-US" b="0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947988" y="6491288"/>
            <a:ext cx="380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IPv6 Golden Networks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03452" y="5979625"/>
            <a:ext cx="47253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/>
              <a:t>Jeroen Massar</a:t>
            </a:r>
            <a:r>
              <a:rPr lang="en-US" b="0" dirty="0" smtClean="0"/>
              <a:t>, Ops-Trust / </a:t>
            </a:r>
            <a:r>
              <a:rPr lang="en-US" b="0" dirty="0" err="1" smtClean="0"/>
              <a:t>Trident.li</a:t>
            </a:r>
            <a:endParaRPr lang="en-US" b="0" dirty="0"/>
          </a:p>
          <a:p>
            <a:r>
              <a:rPr lang="en-US" b="0" dirty="0" smtClean="0">
                <a:hlinkClick r:id="rId3"/>
              </a:rPr>
              <a:t>jeroen@massar.ch</a:t>
            </a:r>
            <a:endParaRPr lang="en-US" b="0" dirty="0" smtClean="0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411413" y="1722438"/>
            <a:ext cx="673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 smtClean="0"/>
              <a:t>Trident – Sharing is Scaring the Bad Guys</a:t>
            </a:r>
            <a:endParaRPr lang="en-US" dirty="0"/>
          </a:p>
        </p:txBody>
      </p:sp>
      <p:pic>
        <p:nvPicPr>
          <p:cNvPr id="5" name="Picture 4" descr="trid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26" y="6149092"/>
            <a:ext cx="498857" cy="53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 - 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PGP-remailer is integrated and supports queuing </a:t>
            </a:r>
            <a:r>
              <a:rPr lang="en-US" dirty="0" smtClean="0"/>
              <a:t>internally thus can see status of delivery of a message</a:t>
            </a:r>
          </a:p>
          <a:p>
            <a:r>
              <a:rPr lang="en-US" dirty="0" smtClean="0"/>
              <a:t>Outbound bounce handling handled directly, thus can better inform a TG admin of problems with delivery of mail to a member</a:t>
            </a:r>
            <a:endParaRPr lang="en-US" dirty="0"/>
          </a:p>
          <a:p>
            <a:r>
              <a:rPr lang="en-US" dirty="0" smtClean="0"/>
              <a:t>Handles </a:t>
            </a:r>
            <a:r>
              <a:rPr lang="en-US" dirty="0"/>
              <a:t>lists with &gt;10k members much better, if one needs more capacity, just add another node</a:t>
            </a:r>
          </a:p>
          <a:p>
            <a:r>
              <a:rPr lang="en-US" dirty="0"/>
              <a:t>LMTP instead of forwarding, thus no more </a:t>
            </a:r>
            <a:r>
              <a:rPr lang="en-US" dirty="0" smtClean="0"/>
              <a:t>DSN for inbound mail</a:t>
            </a:r>
            <a:r>
              <a:rPr lang="en-US" sz="1400" dirty="0"/>
              <a:t> </a:t>
            </a:r>
            <a:r>
              <a:rPr lang="en-US" sz="1400" dirty="0" smtClean="0"/>
              <a:t> (DSN is “</a:t>
            </a:r>
            <a:r>
              <a:rPr lang="en-US" sz="1400" dirty="0"/>
              <a:t>delivery status notification” aka bounce)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7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</a:t>
            </a:r>
            <a:r>
              <a:rPr lang="en-US" dirty="0" smtClean="0"/>
              <a:t> Token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Implemented:</a:t>
            </a:r>
          </a:p>
          <a:p>
            <a:pPr lvl="1"/>
            <a:r>
              <a:rPr lang="en-US" dirty="0"/>
              <a:t>TOTP - Time-based One-Time </a:t>
            </a:r>
            <a:r>
              <a:rPr lang="en-US" dirty="0" smtClean="0"/>
              <a:t>Password</a:t>
            </a:r>
          </a:p>
          <a:p>
            <a:pPr lvl="1"/>
            <a:r>
              <a:rPr lang="en-US" dirty="0"/>
              <a:t>HOTP - HMAC-</a:t>
            </a:r>
            <a:r>
              <a:rPr lang="en-US" dirty="0" smtClean="0"/>
              <a:t>based OTP</a:t>
            </a:r>
          </a:p>
          <a:p>
            <a:pPr lvl="1"/>
            <a:r>
              <a:rPr lang="en-US" dirty="0" smtClean="0"/>
              <a:t>SOTP </a:t>
            </a:r>
            <a:r>
              <a:rPr lang="en-US" dirty="0"/>
              <a:t>- Single-use </a:t>
            </a:r>
            <a:r>
              <a:rPr lang="en-US" dirty="0" smtClean="0"/>
              <a:t>OTP</a:t>
            </a:r>
          </a:p>
          <a:p>
            <a:r>
              <a:rPr lang="en-US" dirty="0" smtClean="0"/>
              <a:t>Tools:</a:t>
            </a:r>
          </a:p>
          <a:p>
            <a:pPr lvl="1"/>
            <a:r>
              <a:rPr lang="en-US" dirty="0" smtClean="0"/>
              <a:t>Google Authenticator (Android/IOS)</a:t>
            </a:r>
          </a:p>
          <a:p>
            <a:pPr lvl="1"/>
            <a:r>
              <a:rPr lang="en-US" dirty="0" err="1" smtClean="0"/>
              <a:t>Nitrokey</a:t>
            </a:r>
            <a:r>
              <a:rPr lang="en-US" dirty="0" smtClean="0"/>
              <a:t> </a:t>
            </a:r>
            <a:r>
              <a:rPr lang="en-US" dirty="0" smtClean="0"/>
              <a:t>[also </a:t>
            </a:r>
            <a:r>
              <a:rPr lang="en-US" dirty="0" err="1" smtClean="0"/>
              <a:t>pgp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www.nitrokey.com</a:t>
            </a:r>
            <a:endParaRPr lang="en-US" dirty="0" smtClean="0"/>
          </a:p>
          <a:p>
            <a:pPr lvl="2"/>
            <a:r>
              <a:rPr lang="en-US" dirty="0" smtClean="0"/>
              <a:t>Open Source Hardware &amp; Software</a:t>
            </a:r>
          </a:p>
          <a:p>
            <a:pPr lvl="1"/>
            <a:r>
              <a:rPr lang="en-US" dirty="0" err="1" smtClean="0"/>
              <a:t>Yubikey</a:t>
            </a:r>
            <a:r>
              <a:rPr lang="en-US" dirty="0" smtClean="0"/>
              <a:t> </a:t>
            </a:r>
            <a:r>
              <a:rPr lang="en-US" dirty="0" smtClean="0"/>
              <a:t>[also </a:t>
            </a:r>
            <a:r>
              <a:rPr lang="en-US" dirty="0" err="1" smtClean="0"/>
              <a:t>pgp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smtClean="0"/>
              <a:t>Planned</a:t>
            </a:r>
            <a:endParaRPr lang="en-US" dirty="0"/>
          </a:p>
          <a:p>
            <a:pPr lvl="1"/>
            <a:r>
              <a:rPr lang="en-US" dirty="0"/>
              <a:t>FIDO U2F (</a:t>
            </a:r>
            <a:r>
              <a:rPr lang="en-US" dirty="0">
                <a:hlinkClick r:id="rId3"/>
              </a:rPr>
              <a:t>https://fidoalliance.org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rusty_and_nitroke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887" y="2512435"/>
            <a:ext cx="2990348" cy="2242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161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Own Instance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trust Ops-T </a:t>
            </a:r>
            <a:r>
              <a:rPr lang="en-US" dirty="0" err="1" smtClean="0"/>
              <a:t>sysadmin</a:t>
            </a:r>
            <a:r>
              <a:rPr lang="en-US" dirty="0" smtClean="0"/>
              <a:t>? (</a:t>
            </a:r>
            <a:r>
              <a:rPr lang="en-US" dirty="0" err="1" smtClean="0"/>
              <a:t>eg</a:t>
            </a:r>
            <a:r>
              <a:rPr lang="en-US" dirty="0" smtClean="0"/>
              <a:t>, do you trust me? </a:t>
            </a:r>
            <a:r>
              <a:rPr lang="en-US" dirty="0">
                <a:sym typeface="Wingdings"/>
              </a:rPr>
              <a:t>: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Want to keep data local?</a:t>
            </a:r>
          </a:p>
          <a:p>
            <a:r>
              <a:rPr lang="en-US" dirty="0" smtClean="0">
                <a:sym typeface="Wingdings"/>
              </a:rPr>
              <a:t>Want your own Secret Fight Club?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Then soon you’ll be able to install your own instance.</a:t>
            </a:r>
          </a:p>
          <a:p>
            <a:r>
              <a:rPr lang="en-US" dirty="0" err="1" smtClean="0">
                <a:sym typeface="Wingdings"/>
              </a:rPr>
              <a:t>Debian</a:t>
            </a:r>
            <a:r>
              <a:rPr lang="en-US" dirty="0" smtClean="0">
                <a:sym typeface="Wingdings"/>
              </a:rPr>
              <a:t> packages are already being generated and used for a couple of beta instances with &gt;1000 active users.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/>
              <a:t>Code soon on: </a:t>
            </a:r>
            <a:r>
              <a:rPr lang="en-US" dirty="0" smtClean="0">
                <a:hlinkClick r:id="rId2"/>
              </a:rPr>
              <a:t>http://github.com</a:t>
            </a:r>
            <a:r>
              <a:rPr lang="en-US" dirty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tridentli</a:t>
            </a:r>
            <a:endParaRPr lang="en-US" dirty="0" smtClean="0"/>
          </a:p>
          <a:p>
            <a:r>
              <a:rPr lang="en-US" dirty="0" smtClean="0"/>
              <a:t>Watch the announcements on </a:t>
            </a:r>
            <a:r>
              <a:rPr lang="en-US" dirty="0" smtClean="0">
                <a:hlinkClick r:id="rId3"/>
              </a:rPr>
              <a:t>https://twitter.com/tridentli/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454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48441" cy="4525963"/>
          </a:xfrm>
        </p:spPr>
        <p:txBody>
          <a:bodyPr/>
          <a:lstStyle/>
          <a:p>
            <a:r>
              <a:rPr lang="en-US" dirty="0" smtClean="0"/>
              <a:t>“Home page” like on your favorite social network with latest contributions &amp; changes</a:t>
            </a:r>
          </a:p>
          <a:p>
            <a:r>
              <a:rPr lang="en-US" dirty="0" smtClean="0"/>
              <a:t>Visualized Trust Graphs</a:t>
            </a:r>
          </a:p>
          <a:p>
            <a:r>
              <a:rPr lang="en-US" dirty="0" smtClean="0"/>
              <a:t>Jabber + </a:t>
            </a:r>
            <a:r>
              <a:rPr lang="en-US" dirty="0" err="1" smtClean="0"/>
              <a:t>RobustIRC</a:t>
            </a:r>
            <a:r>
              <a:rPr lang="en-US" dirty="0" smtClean="0"/>
              <a:t> integration</a:t>
            </a:r>
          </a:p>
          <a:p>
            <a:r>
              <a:rPr lang="en-US" dirty="0" smtClean="0"/>
              <a:t>Mail to web, thus being able to read list as a forum and contribute using the </a:t>
            </a:r>
            <a:r>
              <a:rPr lang="en-US" dirty="0" err="1" smtClean="0"/>
              <a:t>webinterface</a:t>
            </a:r>
            <a:endParaRPr lang="en-US" dirty="0" smtClean="0"/>
          </a:p>
          <a:p>
            <a:r>
              <a:rPr lang="en-US" dirty="0" smtClean="0"/>
              <a:t>Federation: profile sharing with other Trident instances</a:t>
            </a:r>
          </a:p>
          <a:p>
            <a:r>
              <a:rPr lang="en-US" dirty="0" smtClean="0"/>
              <a:t>FreeBSD Package</a:t>
            </a:r>
          </a:p>
        </p:txBody>
      </p:sp>
      <p:pic>
        <p:nvPicPr>
          <p:cNvPr id="4" name="Picture 3" descr="DSC_02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007" y="3318085"/>
            <a:ext cx="1966257" cy="29493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905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miss?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Integration?</a:t>
            </a:r>
          </a:p>
          <a:p>
            <a:pPr lvl="1"/>
            <a:r>
              <a:rPr lang="en-US" dirty="0" smtClean="0"/>
              <a:t>MISP – Malware Information Sharing Platform</a:t>
            </a:r>
          </a:p>
          <a:p>
            <a:pPr marL="457200" lvl="1" indent="0">
              <a:buNone/>
            </a:pPr>
            <a:r>
              <a:rPr lang="en-US" dirty="0" smtClean="0"/>
              <a:t>	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://www.misp-</a:t>
            </a:r>
            <a:r>
              <a:rPr lang="en-US" dirty="0" smtClean="0">
                <a:hlinkClick r:id="rId2"/>
              </a:rPr>
              <a:t>project.org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CIF – Collective Intelligence Framework</a:t>
            </a:r>
          </a:p>
          <a:p>
            <a:pPr marL="457200" lvl="1" indent="0">
              <a:buNone/>
            </a:pPr>
            <a:r>
              <a:rPr lang="en-US" dirty="0" smtClean="0"/>
              <a:t>	(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://github.com/collectiveintel/cif-</a:t>
            </a:r>
            <a:r>
              <a:rPr lang="en-US" dirty="0" smtClean="0">
                <a:hlinkClick r:id="rId3"/>
              </a:rPr>
              <a:t>v1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smtClean="0"/>
              <a:t>others?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Workflow</a:t>
            </a:r>
          </a:p>
          <a:p>
            <a:pPr lvl="1"/>
            <a:r>
              <a:rPr lang="en-US" dirty="0" smtClean="0"/>
              <a:t>“Tickets?”</a:t>
            </a:r>
          </a:p>
          <a:p>
            <a:pPr lvl="1"/>
            <a:r>
              <a:rPr lang="en-US" dirty="0" smtClean="0"/>
              <a:t>ASN / IP-lists / notes?</a:t>
            </a:r>
            <a:endParaRPr lang="en-US" dirty="0"/>
          </a:p>
        </p:txBody>
      </p:sp>
      <p:pic>
        <p:nvPicPr>
          <p:cNvPr id="4" name="Picture 3" descr="DSC_024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790" y="3905199"/>
            <a:ext cx="3594047" cy="2396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16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GB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0" y="2052638"/>
            <a:ext cx="9144000" cy="337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 b="0" dirty="0"/>
          </a:p>
          <a:p>
            <a:pPr algn="ctr">
              <a:spcBef>
                <a:spcPct val="50000"/>
              </a:spcBef>
            </a:pPr>
            <a:endParaRPr lang="nl-NL" sz="1200" b="0" dirty="0"/>
          </a:p>
          <a:p>
            <a:pPr algn="ctr">
              <a:spcBef>
                <a:spcPct val="50000"/>
              </a:spcBef>
            </a:pPr>
            <a:r>
              <a:rPr lang="nl-NL" sz="2400" dirty="0"/>
              <a:t>Jeroen </a:t>
            </a:r>
            <a:r>
              <a:rPr lang="nl-NL" sz="2400" dirty="0" smtClean="0"/>
              <a:t>Massar</a:t>
            </a:r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2"/>
              </a:rPr>
              <a:t>jeroen@massar.ch</a:t>
            </a:r>
            <a:endParaRPr lang="nl-NL" sz="2400" dirty="0"/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3"/>
              </a:rPr>
              <a:t>https://trident.li</a:t>
            </a:r>
            <a:r>
              <a:rPr lang="nl-NL" b="0" dirty="0" smtClean="0"/>
              <a:t> / </a:t>
            </a:r>
            <a:r>
              <a:rPr lang="nl-NL" b="0" dirty="0" smtClean="0">
                <a:hlinkClick r:id="rId4"/>
              </a:rPr>
              <a:t>project@trident.li</a:t>
            </a:r>
            <a:endParaRPr lang="nl-NL" b="0" dirty="0" smtClean="0"/>
          </a:p>
          <a:p>
            <a:pPr algn="ctr">
              <a:spcBef>
                <a:spcPct val="50000"/>
              </a:spcBef>
            </a:pPr>
            <a:r>
              <a:rPr lang="nl-NL" b="0" dirty="0" smtClean="0"/>
              <a:t>PGP: </a:t>
            </a:r>
            <a:r>
              <a:rPr lang="is-IS" b="0" dirty="0" smtClean="0"/>
              <a:t>0x123421B735578C46</a:t>
            </a:r>
            <a:endParaRPr lang="nl-NL" b="0" dirty="0" smtClean="0"/>
          </a:p>
          <a:p>
            <a:pPr algn="ctr">
              <a:spcBef>
                <a:spcPct val="50000"/>
              </a:spcBef>
            </a:pPr>
            <a:endParaRPr lang="nl-NL" b="0" dirty="0"/>
          </a:p>
          <a:p>
            <a:pPr algn="ctr">
              <a:spcBef>
                <a:spcPct val="50000"/>
              </a:spcBef>
            </a:pPr>
            <a:r>
              <a:rPr lang="nl-NL" sz="1400" b="0" dirty="0" smtClean="0"/>
              <a:t>(</a:t>
            </a:r>
            <a:r>
              <a:rPr lang="nl-NL" sz="1400" b="0" dirty="0" err="1" smtClean="0"/>
              <a:t>some</a:t>
            </a:r>
            <a:r>
              <a:rPr lang="nl-NL" sz="1400" b="0" dirty="0" smtClean="0"/>
              <a:t> screenshots are </a:t>
            </a:r>
            <a:r>
              <a:rPr lang="nl-NL" sz="1400" b="0" dirty="0" err="1" smtClean="0"/>
              <a:t>after</a:t>
            </a:r>
            <a:r>
              <a:rPr lang="nl-NL" sz="1400" b="0" dirty="0" smtClean="0"/>
              <a:t> </a:t>
            </a:r>
            <a:r>
              <a:rPr lang="nl-NL" sz="1400" b="0" dirty="0" err="1" smtClean="0"/>
              <a:t>this</a:t>
            </a:r>
            <a:r>
              <a:rPr lang="nl-NL" sz="1400" b="0" dirty="0" smtClean="0"/>
              <a:t> slide)</a:t>
            </a:r>
            <a:endParaRPr lang="nl-NL" sz="1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ident_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80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ident_wik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18" y="0"/>
            <a:ext cx="832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8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 Wiki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ident_wiki_ed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34" y="0"/>
            <a:ext cx="7502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(n)</a:t>
            </a:r>
            <a:endParaRPr lang="en-US" dirty="0"/>
          </a:p>
        </p:txBody>
      </p:sp>
      <p:pic>
        <p:nvPicPr>
          <p:cNvPr id="5" name="Picture 4" descr="trident_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331" y="0"/>
            <a:ext cx="5374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Jeroen’s</a:t>
            </a:r>
            <a:r>
              <a:rPr lang="en-US" dirty="0" smtClean="0"/>
              <a:t> Hats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Work:</a:t>
            </a:r>
          </a:p>
          <a:p>
            <a:pPr lvl="1"/>
            <a:r>
              <a:rPr lang="en-US" dirty="0" err="1" smtClean="0"/>
              <a:t>Farsight</a:t>
            </a:r>
            <a:r>
              <a:rPr lang="en-US" dirty="0" smtClean="0"/>
              <a:t> Security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www.farsightsecurity.com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Fun:</a:t>
            </a:r>
          </a:p>
          <a:p>
            <a:pPr lvl="1"/>
            <a:r>
              <a:rPr lang="en-US" dirty="0" smtClean="0"/>
              <a:t>Ops-Trust (https://</a:t>
            </a:r>
            <a:r>
              <a:rPr lang="en-US" dirty="0" err="1" smtClean="0"/>
              <a:t>www.ops-trust.net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Sysadmin</a:t>
            </a:r>
            <a:r>
              <a:rPr lang="en-US" dirty="0" smtClean="0"/>
              <a:t> – keeping it running smoothly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Trident Project (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trident.li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Design &amp; Implementation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SixXS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https://www.sixxs.net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IPv6 </a:t>
            </a:r>
            <a:r>
              <a:rPr lang="en-US" dirty="0"/>
              <a:t>Deployment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327" y="4424078"/>
            <a:ext cx="2487129" cy="1816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69" y="1929586"/>
            <a:ext cx="603777" cy="603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13" y="5518635"/>
            <a:ext cx="460057" cy="325512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01" y="4384407"/>
            <a:ext cx="32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5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(n)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rident_cl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12" y="0"/>
            <a:ext cx="8265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Ops-Trust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per </a:t>
            </a:r>
            <a:r>
              <a:rPr lang="en-US" dirty="0">
                <a:hlinkClick r:id="rId2"/>
              </a:rPr>
              <a:t>https://openid.ops-trust.net/</a:t>
            </a:r>
            <a:r>
              <a:rPr lang="en-US" dirty="0" smtClean="0">
                <a:hlinkClick r:id="rId2"/>
              </a:rPr>
              <a:t>about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OPSEC-Trust (or "ops-trust") forum is a highly vetted community of security professionals focused on the operational robustness, integrity, and security of the Internet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Also known as “Ops-Trust” or just “Ops-T”.</a:t>
            </a:r>
          </a:p>
        </p:txBody>
      </p:sp>
      <p:pic>
        <p:nvPicPr>
          <p:cNvPr id="4" name="Picture 3" descr="DSC_02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034" y="3741350"/>
            <a:ext cx="1809833" cy="2714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671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Ops-T Trust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3482" cy="4525963"/>
          </a:xfrm>
        </p:spPr>
        <p:txBody>
          <a:bodyPr/>
          <a:lstStyle/>
          <a:p>
            <a:r>
              <a:rPr lang="en-US" dirty="0" smtClean="0"/>
              <a:t>Initially started out with a single Trust-Group</a:t>
            </a:r>
          </a:p>
          <a:p>
            <a:r>
              <a:rPr lang="en-US" dirty="0" smtClean="0"/>
              <a:t>Smaller TGs added for specific problems</a:t>
            </a:r>
          </a:p>
          <a:p>
            <a:r>
              <a:rPr lang="en-US" dirty="0" smtClean="0"/>
              <a:t>Each TG has own purpose and policies</a:t>
            </a:r>
          </a:p>
          <a:p>
            <a:r>
              <a:rPr lang="en-US" dirty="0" smtClean="0"/>
              <a:t>Being in one TG does not mean you are automatically in any other, or that you even know about them</a:t>
            </a:r>
            <a:endParaRPr lang="en-US" dirty="0"/>
          </a:p>
          <a:p>
            <a:r>
              <a:rPr lang="en-US" dirty="0" smtClean="0"/>
              <a:t>Each Trust Group gets:</a:t>
            </a:r>
          </a:p>
          <a:p>
            <a:pPr lvl="1"/>
            <a:r>
              <a:rPr lang="en-US" dirty="0" smtClean="0"/>
              <a:t>One or more </a:t>
            </a:r>
            <a:r>
              <a:rPr lang="en-US" dirty="0" err="1" smtClean="0"/>
              <a:t>mailinglists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optional required PGP encryption</a:t>
            </a:r>
          </a:p>
          <a:p>
            <a:pPr lvl="1"/>
            <a:r>
              <a:rPr lang="en-US" dirty="0" smtClean="0"/>
              <a:t>Wiki &amp; Files area</a:t>
            </a:r>
          </a:p>
          <a:p>
            <a:pPr lvl="1"/>
            <a:r>
              <a:rPr lang="en-US" dirty="0" smtClean="0"/>
              <a:t>Member Portal</a:t>
            </a:r>
          </a:p>
        </p:txBody>
      </p:sp>
      <p:pic>
        <p:nvPicPr>
          <p:cNvPr id="4" name="Picture 3" descr="DSC_026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184" y="3823274"/>
            <a:ext cx="1696031" cy="25440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56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6321"/>
          </a:xfrm>
        </p:spPr>
        <p:txBody>
          <a:bodyPr/>
          <a:lstStyle/>
          <a:p>
            <a:r>
              <a:rPr lang="en-US" dirty="0" smtClean="0"/>
              <a:t>The most important thing: Trust</a:t>
            </a:r>
            <a:endParaRPr lang="en-US" dirty="0"/>
          </a:p>
          <a:p>
            <a:r>
              <a:rPr lang="en-US" dirty="0" smtClean="0"/>
              <a:t>If one person does something ‘wrong’ the ones who vouched the person are accountable</a:t>
            </a:r>
          </a:p>
          <a:p>
            <a:r>
              <a:rPr lang="en-US" dirty="0"/>
              <a:t>Unless specifically mentioned with Traffic Light Protocol indicators, communications must never leave the person who received it: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2949" y="6186818"/>
            <a:ext cx="2942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hlinkClick r:id="rId2"/>
              </a:rPr>
              <a:t>https://www.us-cert.gov/</a:t>
            </a:r>
            <a:r>
              <a:rPr lang="en-US" sz="800" dirty="0" smtClean="0">
                <a:hlinkClick r:id="rId2"/>
              </a:rPr>
              <a:t>tlp</a:t>
            </a:r>
            <a:endParaRPr lang="en-US" sz="800" dirty="0" smtClean="0"/>
          </a:p>
          <a:p>
            <a:pPr algn="r"/>
            <a:endParaRPr lang="en-US" sz="800" dirty="0" smtClean="0"/>
          </a:p>
        </p:txBody>
      </p:sp>
      <p:pic>
        <p:nvPicPr>
          <p:cNvPr id="5" name="Picture 4" descr="tl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220" y="3718706"/>
            <a:ext cx="4793626" cy="25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542" y="4257158"/>
            <a:ext cx="3179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None/>
            </a:pPr>
            <a:r>
              <a:rPr lang="en-US" sz="1600" b="0" dirty="0" smtClean="0">
                <a:latin typeface="Consolas"/>
                <a:cs typeface="Consolas"/>
              </a:rPr>
              <a:t>“</a:t>
            </a:r>
            <a:r>
              <a:rPr lang="en-US" sz="1600" b="0" dirty="0">
                <a:latin typeface="Consolas"/>
                <a:cs typeface="Consolas"/>
              </a:rPr>
              <a:t>All message content remains the property of </a:t>
            </a:r>
            <a:r>
              <a:rPr lang="en-US" sz="1600" b="0" dirty="0" smtClean="0">
                <a:latin typeface="Consolas"/>
                <a:cs typeface="Consolas"/>
              </a:rPr>
              <a:t>the </a:t>
            </a:r>
            <a:r>
              <a:rPr lang="en-US" sz="1600" b="0" dirty="0">
                <a:latin typeface="Consolas"/>
                <a:cs typeface="Consolas"/>
              </a:rPr>
              <a:t>author and must not be forwarded or </a:t>
            </a:r>
            <a:r>
              <a:rPr lang="en-US" sz="1600" b="0" dirty="0" smtClean="0">
                <a:latin typeface="Consolas"/>
                <a:cs typeface="Consolas"/>
              </a:rPr>
              <a:t>redistributed </a:t>
            </a:r>
            <a:r>
              <a:rPr lang="en-US" sz="1600" b="0" dirty="0">
                <a:latin typeface="Consolas"/>
                <a:cs typeface="Consolas"/>
              </a:rPr>
              <a:t>without explicit permission.”</a:t>
            </a:r>
          </a:p>
          <a:p>
            <a:endParaRPr lang="en-US" sz="1600" b="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97225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Ops-Trust Code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Codebase:</a:t>
            </a:r>
          </a:p>
          <a:p>
            <a:pPr lvl="1"/>
            <a:r>
              <a:rPr lang="en-US" dirty="0" smtClean="0"/>
              <a:t>Perl using Mason for “portal”, Open-ID uses Catalyst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 err="1" smtClean="0"/>
              <a:t>perl</a:t>
            </a:r>
            <a:r>
              <a:rPr lang="en-US" dirty="0" smtClean="0"/>
              <a:t> dependencies, many not in </a:t>
            </a:r>
            <a:r>
              <a:rPr lang="en-US" dirty="0" err="1" smtClean="0"/>
              <a:t>Debian</a:t>
            </a:r>
            <a:r>
              <a:rPr lang="en-US" dirty="0" smtClean="0"/>
              <a:t> packages</a:t>
            </a:r>
          </a:p>
          <a:p>
            <a:pPr lvl="1"/>
            <a:r>
              <a:rPr lang="en-US" dirty="0" smtClean="0"/>
              <a:t>Database: </a:t>
            </a:r>
            <a:r>
              <a:rPr lang="en-US" dirty="0" err="1" smtClean="0"/>
              <a:t>PostgreSQL</a:t>
            </a:r>
            <a:endParaRPr lang="en-US" dirty="0" smtClean="0"/>
          </a:p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PGP-remailer</a:t>
            </a:r>
          </a:p>
          <a:p>
            <a:pPr lvl="1"/>
            <a:r>
              <a:rPr lang="en-US" dirty="0" smtClean="0"/>
              <a:t>Web-frontend “portal” for managing vouches, finding people</a:t>
            </a:r>
          </a:p>
          <a:p>
            <a:pPr lvl="1"/>
            <a:r>
              <a:rPr lang="en-US" dirty="0" smtClean="0"/>
              <a:t>Open-ID for authenticating at external resources</a:t>
            </a:r>
          </a:p>
          <a:p>
            <a:pPr lvl="1"/>
            <a:r>
              <a:rPr lang="en-US" dirty="0" smtClean="0"/>
              <a:t>Two Factor Authentication using HOTP/TOTP/SOTP</a:t>
            </a:r>
          </a:p>
          <a:p>
            <a:pPr lvl="1"/>
            <a:r>
              <a:rPr lang="en-US" dirty="0" err="1" smtClean="0"/>
              <a:t>Foswiki</a:t>
            </a:r>
            <a:r>
              <a:rPr lang="en-US" dirty="0" smtClean="0"/>
              <a:t> as a Wiki</a:t>
            </a:r>
            <a:r>
              <a:rPr lang="en-US" sz="1400" dirty="0" smtClean="0"/>
              <a:t> </a:t>
            </a:r>
            <a:r>
              <a:rPr lang="en-US" sz="1100" dirty="0" smtClean="0"/>
              <a:t>(initially we used Confluence)</a:t>
            </a:r>
          </a:p>
          <a:p>
            <a:r>
              <a:rPr lang="en-US" dirty="0"/>
              <a:t>Open Source!</a:t>
            </a:r>
          </a:p>
          <a:p>
            <a:pPr lvl="1"/>
            <a:r>
              <a:rPr lang="en-US" dirty="0">
                <a:hlinkClick r:id="rId2"/>
              </a:rPr>
              <a:t>https://github.com/ops-trust/</a:t>
            </a:r>
            <a:endParaRPr lang="en-US" dirty="0"/>
          </a:p>
          <a:p>
            <a:pPr marL="457200" lvl="1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95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from-scratch rewrite in only Go</a:t>
            </a:r>
            <a:r>
              <a:rPr lang="en-US" sz="800" dirty="0" smtClean="0"/>
              <a:t> (</a:t>
            </a:r>
            <a:r>
              <a:rPr lang="en-US" sz="800" dirty="0" smtClean="0">
                <a:hlinkClick r:id="rId2"/>
              </a:rPr>
              <a:t>https://www.golang.org</a:t>
            </a:r>
            <a:r>
              <a:rPr lang="en-US" sz="800" dirty="0" smtClean="0"/>
              <a:t>)</a:t>
            </a:r>
          </a:p>
          <a:p>
            <a:r>
              <a:rPr lang="en-US" dirty="0" smtClean="0"/>
              <a:t>Only the </a:t>
            </a:r>
            <a:r>
              <a:rPr lang="en-US" dirty="0" err="1" smtClean="0"/>
              <a:t>PostgreSQL</a:t>
            </a:r>
            <a:r>
              <a:rPr lang="en-US" dirty="0" smtClean="0"/>
              <a:t> database schema survived</a:t>
            </a:r>
          </a:p>
          <a:p>
            <a:r>
              <a:rPr lang="en-US" dirty="0" smtClean="0"/>
              <a:t>Focus on cleanliness and less work for </a:t>
            </a:r>
            <a:r>
              <a:rPr lang="en-US" dirty="0" err="1" smtClean="0"/>
              <a:t>sysadmin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TG Admins have full control over their own TG.</a:t>
            </a:r>
          </a:p>
          <a:p>
            <a:r>
              <a:rPr lang="en-US" dirty="0" smtClean="0"/>
              <a:t>Nothing ‘external’</a:t>
            </a:r>
            <a:r>
              <a:rPr lang="en-US" sz="1400" dirty="0" smtClean="0"/>
              <a:t> (</a:t>
            </a:r>
            <a:r>
              <a:rPr lang="en-US" sz="1400" dirty="0" err="1" smtClean="0"/>
              <a:t>eg</a:t>
            </a:r>
            <a:r>
              <a:rPr lang="en-US" sz="1400" dirty="0" smtClean="0"/>
              <a:t> </a:t>
            </a:r>
            <a:r>
              <a:rPr lang="en-US" sz="1400" dirty="0" err="1" smtClean="0"/>
              <a:t>foswiki</a:t>
            </a:r>
            <a:r>
              <a:rPr lang="en-US" sz="1400" dirty="0" smtClean="0"/>
              <a:t> leaves ‘portal’ portion)</a:t>
            </a:r>
          </a:p>
          <a:p>
            <a:r>
              <a:rPr lang="en-US" dirty="0" smtClean="0"/>
              <a:t>Simplified installation: </a:t>
            </a:r>
            <a:r>
              <a:rPr lang="en-US" dirty="0" err="1" smtClean="0"/>
              <a:t>Debian</a:t>
            </a:r>
            <a:r>
              <a:rPr lang="en-US" dirty="0" smtClean="0"/>
              <a:t> </a:t>
            </a:r>
            <a:r>
              <a:rPr lang="en-US" dirty="0"/>
              <a:t>Package</a:t>
            </a:r>
            <a:r>
              <a:rPr lang="en-US" sz="1200" dirty="0"/>
              <a:t> (will try to get it in </a:t>
            </a:r>
            <a:r>
              <a:rPr lang="en-US" sz="1200" dirty="0" err="1"/>
              <a:t>Debian</a:t>
            </a:r>
            <a:r>
              <a:rPr lang="en-US" sz="1200" dirty="0"/>
              <a:t> proper</a:t>
            </a:r>
            <a:r>
              <a:rPr lang="en-US" sz="1200" dirty="0" smtClean="0"/>
              <a:t>)</a:t>
            </a:r>
          </a:p>
          <a:p>
            <a:r>
              <a:rPr lang="en-US" dirty="0" smtClean="0"/>
              <a:t>Simplified upgrades: </a:t>
            </a:r>
            <a:r>
              <a:rPr lang="en-US" dirty="0" err="1" smtClean="0"/>
              <a:t>tridentd</a:t>
            </a:r>
            <a:r>
              <a:rPr lang="en-US" dirty="0" smtClean="0"/>
              <a:t> knows how to upgrade DB</a:t>
            </a:r>
          </a:p>
          <a:p>
            <a:r>
              <a:rPr lang="en-US" dirty="0" smtClean="0"/>
              <a:t>Open Source: Apache License</a:t>
            </a:r>
          </a:p>
          <a:p>
            <a:r>
              <a:rPr lang="en-US" dirty="0"/>
              <a:t>Multi-host support (multiple </a:t>
            </a:r>
            <a:r>
              <a:rPr lang="en-US" dirty="0" err="1"/>
              <a:t>tridentd’s</a:t>
            </a:r>
            <a:r>
              <a:rPr lang="en-US" dirty="0"/>
              <a:t>) for </a:t>
            </a:r>
            <a:r>
              <a:rPr lang="en-US" dirty="0" smtClean="0"/>
              <a:t>load balancing </a:t>
            </a:r>
            <a:r>
              <a:rPr lang="en-US" dirty="0"/>
              <a:t>and failover </a:t>
            </a:r>
            <a:r>
              <a:rPr lang="en-US" sz="1400" dirty="0"/>
              <a:t>(work is scheduled using </a:t>
            </a:r>
            <a:r>
              <a:rPr lang="en-US" sz="1400" dirty="0" err="1"/>
              <a:t>PostgreSQL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049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 - 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Daemon (</a:t>
            </a:r>
            <a:r>
              <a:rPr lang="en-US" dirty="0" err="1"/>
              <a:t>tridentd</a:t>
            </a:r>
            <a:r>
              <a:rPr lang="en-US" dirty="0"/>
              <a:t>) that serves HTTP, fronted by </a:t>
            </a:r>
            <a:r>
              <a:rPr lang="en-US" dirty="0" err="1"/>
              <a:t>nginx</a:t>
            </a:r>
            <a:endParaRPr lang="en-US" dirty="0"/>
          </a:p>
          <a:p>
            <a:r>
              <a:rPr lang="en-US" dirty="0"/>
              <a:t>Command Line (Tickly / </a:t>
            </a:r>
            <a:r>
              <a:rPr lang="en-US" dirty="0" err="1"/>
              <a:t>tcli</a:t>
            </a:r>
            <a:r>
              <a:rPr lang="en-US" dirty="0"/>
              <a:t>) enables full </a:t>
            </a:r>
            <a:r>
              <a:rPr lang="en-US" dirty="0" smtClean="0"/>
              <a:t>control</a:t>
            </a:r>
          </a:p>
          <a:p>
            <a:r>
              <a:rPr lang="en-US" dirty="0" err="1" smtClean="0"/>
              <a:t>WebUI</a:t>
            </a:r>
            <a:r>
              <a:rPr lang="en-US" dirty="0" smtClean="0"/>
              <a:t>/CLI feature parity: just with pretty buttons</a:t>
            </a:r>
            <a:endParaRPr lang="en-US" dirty="0"/>
          </a:p>
          <a:p>
            <a:r>
              <a:rPr lang="en-US" dirty="0"/>
              <a:t>HTTP API which equals the CLI, as it is the CLI</a:t>
            </a:r>
          </a:p>
          <a:p>
            <a:r>
              <a:rPr lang="en-US" dirty="0"/>
              <a:t>Integrated OAuth2 / Open-ID Connect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Also used for CLI authentication</a:t>
            </a:r>
            <a:endParaRPr lang="en-US" dirty="0"/>
          </a:p>
          <a:p>
            <a:r>
              <a:rPr lang="en-US" dirty="0"/>
              <a:t>Uses JSON Web Token (JWT) for authentication thus allowing easier </a:t>
            </a:r>
            <a:r>
              <a:rPr lang="en-US" dirty="0" smtClean="0"/>
              <a:t>automation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SC_029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374" y="4669856"/>
            <a:ext cx="2563666" cy="1709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28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 - Frontend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 &gt; Crumbs &gt; For &gt; Easy &gt; Navigation</a:t>
            </a:r>
          </a:p>
          <a:p>
            <a:r>
              <a:rPr lang="en-US" dirty="0" smtClean="0"/>
              <a:t>Two </a:t>
            </a:r>
            <a:r>
              <a:rPr lang="en-US" dirty="0"/>
              <a:t>Factor Authentication using HOTP/TOTP/</a:t>
            </a:r>
            <a:r>
              <a:rPr lang="en-US" dirty="0" smtClean="0"/>
              <a:t>SOTP</a:t>
            </a:r>
          </a:p>
          <a:p>
            <a:r>
              <a:rPr lang="en-US" dirty="0" smtClean="0"/>
              <a:t>Mobile-aware</a:t>
            </a:r>
            <a:r>
              <a:rPr lang="en-US" sz="1400" dirty="0" smtClean="0"/>
              <a:t> (resizes to fit your screen using CSS)</a:t>
            </a:r>
          </a:p>
          <a:p>
            <a:r>
              <a:rPr lang="en-US" dirty="0" smtClean="0"/>
              <a:t>Integrated </a:t>
            </a:r>
            <a:r>
              <a:rPr lang="en-US" dirty="0"/>
              <a:t>Wiki based on </a:t>
            </a:r>
            <a:r>
              <a:rPr lang="en-US" dirty="0" err="1"/>
              <a:t>EpicEditor</a:t>
            </a:r>
            <a:r>
              <a:rPr lang="en-US" dirty="0"/>
              <a:t>, </a:t>
            </a:r>
            <a:r>
              <a:rPr lang="en-US" dirty="0" err="1"/>
              <a:t>BlueMonday</a:t>
            </a:r>
            <a:r>
              <a:rPr lang="en-US" dirty="0"/>
              <a:t> + </a:t>
            </a:r>
            <a:r>
              <a:rPr lang="en-US" dirty="0" err="1"/>
              <a:t>BlackFriday</a:t>
            </a:r>
            <a:r>
              <a:rPr lang="en-US" dirty="0"/>
              <a:t>: thus ‘standard’ </a:t>
            </a:r>
            <a:r>
              <a:rPr lang="en-US" dirty="0" err="1"/>
              <a:t>github</a:t>
            </a:r>
            <a:r>
              <a:rPr lang="en-US" dirty="0"/>
              <a:t> flavored </a:t>
            </a:r>
            <a:r>
              <a:rPr lang="en-US" dirty="0" smtClean="0"/>
              <a:t>markdown</a:t>
            </a:r>
          </a:p>
          <a:p>
            <a:r>
              <a:rPr lang="en-US" dirty="0" smtClean="0"/>
              <a:t>SQL-based and </a:t>
            </a:r>
            <a:r>
              <a:rPr lang="en-US" dirty="0" err="1" smtClean="0"/>
              <a:t>cachable</a:t>
            </a:r>
            <a:r>
              <a:rPr lang="en-US" dirty="0" smtClean="0"/>
              <a:t> thus much faster than </a:t>
            </a:r>
            <a:r>
              <a:rPr lang="en-US" dirty="0" err="1" smtClean="0"/>
              <a:t>Foswiki</a:t>
            </a:r>
            <a:endParaRPr lang="en-US" dirty="0"/>
          </a:p>
          <a:p>
            <a:r>
              <a:rPr lang="en-US" dirty="0"/>
              <a:t>Pretty with CSS, no </a:t>
            </a:r>
            <a:r>
              <a:rPr lang="en-US" dirty="0" err="1" smtClean="0"/>
              <a:t>ja</a:t>
            </a:r>
            <a:r>
              <a:rPr lang="en-US" dirty="0" err="1"/>
              <a:t>vascript</a:t>
            </a:r>
            <a:r>
              <a:rPr lang="en-US" dirty="0"/>
              <a:t> needed</a:t>
            </a:r>
            <a:r>
              <a:rPr lang="en-US" sz="1400" dirty="0"/>
              <a:t> (only for pretty wiki editor)</a:t>
            </a:r>
            <a:endParaRPr lang="en-US" sz="1400" dirty="0" smtClean="0"/>
          </a:p>
          <a:p>
            <a:r>
              <a:rPr lang="en-US" dirty="0" smtClean="0"/>
              <a:t>File upload/downloads/management</a:t>
            </a:r>
          </a:p>
          <a:p>
            <a:r>
              <a:rPr lang="en-US" dirty="0" smtClean="0"/>
              <a:t>Calendaring with </a:t>
            </a:r>
            <a:r>
              <a:rPr lang="en-US" dirty="0" err="1" smtClean="0"/>
              <a:t>CalDAV</a:t>
            </a:r>
            <a:r>
              <a:rPr lang="en-US" dirty="0" smtClean="0"/>
              <a:t> support for Events</a:t>
            </a:r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05386" y="5691726"/>
            <a:ext cx="37720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hlinkClick r:id="rId2"/>
              </a:rPr>
              <a:t>http:/</a:t>
            </a:r>
            <a:r>
              <a:rPr lang="en-US" sz="800" dirty="0">
                <a:hlinkClick r:id="rId2"/>
              </a:rPr>
              <a:t>/</a:t>
            </a:r>
            <a:r>
              <a:rPr lang="en-US" sz="800" dirty="0" smtClean="0">
                <a:hlinkClick r:id="rId2"/>
              </a:rPr>
              <a:t>www.epiceditor.com</a:t>
            </a:r>
            <a:endParaRPr lang="en-US" sz="800" dirty="0" smtClean="0"/>
          </a:p>
          <a:p>
            <a:pPr algn="r"/>
            <a:r>
              <a:rPr lang="en-US" sz="800" dirty="0">
                <a:hlinkClick r:id="rId3"/>
              </a:rPr>
              <a:t>https://github.com/microcosm-cc/</a:t>
            </a:r>
            <a:r>
              <a:rPr lang="en-US" sz="800" dirty="0" smtClean="0">
                <a:hlinkClick r:id="rId3"/>
              </a:rPr>
              <a:t>bluemonday</a:t>
            </a:r>
            <a:endParaRPr lang="en-US" sz="800" dirty="0" smtClean="0"/>
          </a:p>
          <a:p>
            <a:pPr algn="r"/>
            <a:r>
              <a:rPr lang="en-US" sz="800" dirty="0">
                <a:hlinkClick r:id="rId4"/>
              </a:rPr>
              <a:t>https://github.com/russross/</a:t>
            </a:r>
            <a:r>
              <a:rPr lang="en-US" sz="800" dirty="0" smtClean="0">
                <a:hlinkClick r:id="rId4"/>
              </a:rPr>
              <a:t>blackfriday</a:t>
            </a:r>
            <a:endParaRPr lang="en-US" sz="800" dirty="0"/>
          </a:p>
          <a:p>
            <a:pPr algn="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9905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3977</TotalTime>
  <Words>1015</Words>
  <Application>Microsoft Macintosh PowerPoint</Application>
  <PresentationFormat>On-screen Show (4:3)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2_Custom Design</vt:lpstr>
      <vt:lpstr>PowerPoint Presentation</vt:lpstr>
      <vt:lpstr>Jeroen’s Hats</vt:lpstr>
      <vt:lpstr>Ops-Trust</vt:lpstr>
      <vt:lpstr>Ops-T Trust Groups</vt:lpstr>
      <vt:lpstr>Trust!</vt:lpstr>
      <vt:lpstr>Ops-Trust Code Base</vt:lpstr>
      <vt:lpstr>Trident</vt:lpstr>
      <vt:lpstr>Trident - Backend</vt:lpstr>
      <vt:lpstr>Trident - Frontend</vt:lpstr>
      <vt:lpstr>Trident - Mail</vt:lpstr>
      <vt:lpstr>Auth Token Support</vt:lpstr>
      <vt:lpstr>Your Own Instance</vt:lpstr>
      <vt:lpstr>Future Features</vt:lpstr>
      <vt:lpstr>What do you miss?</vt:lpstr>
      <vt:lpstr>Questions?</vt:lpstr>
      <vt:lpstr>PowerPoint Presentation</vt:lpstr>
      <vt:lpstr>PowerPoint Presentation</vt:lpstr>
      <vt:lpstr>Trident Wiki Edit</vt:lpstr>
      <vt:lpstr>Screenshot (n)</vt:lpstr>
      <vt:lpstr>Screenshot (n)</vt:lpstr>
    </vt:vector>
  </TitlesOfParts>
  <Manager/>
  <Company>Trident Project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Jeroen Massar</dc:creator>
  <cp:keywords/>
  <dc:description/>
  <cp:lastModifiedBy>Jeroen Massar</cp:lastModifiedBy>
  <cp:revision>230</cp:revision>
  <dcterms:created xsi:type="dcterms:W3CDTF">2002-01-07T22:44:10Z</dcterms:created>
  <dcterms:modified xsi:type="dcterms:W3CDTF">2015-10-08T07:16:42Z</dcterms:modified>
  <cp:category/>
</cp:coreProperties>
</file>