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21"/>
          </p:nvPr>
        </p:nvSpPr>
        <p:spPr>
          <a:xfrm>
            <a:off x="1270000" y="6362700"/>
            <a:ext cx="10464800" cy="461366"/>
          </a:xfrm>
          <a:prstGeom prst="rect">
            <a:avLst/>
          </a:prstGeom>
        </p:spPr>
        <p:txBody>
          <a:bodyPr anchor="t">
            <a:spAutoFit/>
          </a:bodyPr>
          <a:lstStyle>
            <a:lvl1pPr marL="0" indent="0" algn="ctr">
              <a:spcBef>
                <a:spcPts val="0"/>
              </a:spcBef>
              <a:buSzTx/>
              <a:buNone/>
              <a:defRPr i="1" sz="2400"/>
            </a:lvl1pPr>
          </a:lstStyle>
          <a:p>
            <a:pPr/>
            <a:r>
              <a:t>–Johnny Appleseed</a:t>
            </a:r>
          </a:p>
        </p:txBody>
      </p:sp>
      <p:sp>
        <p:nvSpPr>
          <p:cNvPr id="94" name="“Type a quote here.”"/>
          <p:cNvSpPr txBox="1"/>
          <p:nvPr>
            <p:ph type="body" sz="quarter" idx="22"/>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21"/>
          </p:nvPr>
        </p:nvSpPr>
        <p:spPr>
          <a:xfrm>
            <a:off x="-949853" y="0"/>
            <a:ext cx="14904506" cy="99441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21"/>
          </p:nvPr>
        </p:nvSpPr>
        <p:spPr>
          <a:xfrm>
            <a:off x="1622088" y="289099"/>
            <a:ext cx="9753603" cy="6505789"/>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re">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21"/>
          </p:nvPr>
        </p:nvSpPr>
        <p:spPr>
          <a:xfrm>
            <a:off x="2263775" y="613833"/>
            <a:ext cx="12401550" cy="8267701"/>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xfrm>
            <a:off x="952500" y="254000"/>
            <a:ext cx="11099800" cy="1274763"/>
          </a:xfrm>
          <a:prstGeom prst="rect">
            <a:avLst/>
          </a:prstGeom>
        </p:spPr>
        <p:txBody>
          <a:bodyPr/>
          <a:lstStyle/>
          <a:p>
            <a:pPr/>
            <a:r>
              <a:t>Title Text</a:t>
            </a:r>
          </a:p>
        </p:txBody>
      </p:sp>
      <p:sp>
        <p:nvSpPr>
          <p:cNvPr id="57" name="Body Level One…"/>
          <p:cNvSpPr txBox="1"/>
          <p:nvPr>
            <p:ph type="body" idx="1"/>
          </p:nvPr>
        </p:nvSpPr>
        <p:spPr>
          <a:xfrm>
            <a:off x="952500" y="1554112"/>
            <a:ext cx="11099800" cy="732318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21"/>
          </p:nvPr>
        </p:nvSpPr>
        <p:spPr>
          <a:xfrm>
            <a:off x="4086225" y="2586566"/>
            <a:ext cx="9429750" cy="6286501"/>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21"/>
          </p:nvPr>
        </p:nvSpPr>
        <p:spPr>
          <a:xfrm>
            <a:off x="6680200" y="5029200"/>
            <a:ext cx="6054748" cy="4038600"/>
          </a:xfrm>
          <a:prstGeom prst="rect">
            <a:avLst/>
          </a:prstGeom>
        </p:spPr>
        <p:txBody>
          <a:bodyPr lIns="91439" tIns="45719" rIns="91439" bIns="45719" anchor="t">
            <a:noAutofit/>
          </a:bodyPr>
          <a:lstStyle/>
          <a:p>
            <a:pPr/>
          </a:p>
        </p:txBody>
      </p:sp>
      <p:sp>
        <p:nvSpPr>
          <p:cNvPr id="84" name="Image"/>
          <p:cNvSpPr/>
          <p:nvPr>
            <p:ph type="pic" sz="quarter" idx="22"/>
          </p:nvPr>
        </p:nvSpPr>
        <p:spPr>
          <a:xfrm>
            <a:off x="6502400" y="889000"/>
            <a:ext cx="5867400" cy="3911601"/>
          </a:xfrm>
          <a:prstGeom prst="rect">
            <a:avLst/>
          </a:prstGeom>
        </p:spPr>
        <p:txBody>
          <a:bodyPr lIns="91439" tIns="45719" rIns="91439" bIns="45719" anchor="t">
            <a:noAutofit/>
          </a:bodyPr>
          <a:lstStyle/>
          <a:p>
            <a:pPr/>
          </a:p>
        </p:txBody>
      </p:sp>
      <p:sp>
        <p:nvSpPr>
          <p:cNvPr id="85" name="Image"/>
          <p:cNvSpPr/>
          <p:nvPr>
            <p:ph type="pic" idx="23"/>
          </p:nvPr>
        </p:nvSpPr>
        <p:spPr>
          <a:xfrm>
            <a:off x="-2374900" y="889000"/>
            <a:ext cx="11982450" cy="79883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github.com/miekg/dns" TargetMode="External"/><Relationship Id="rId3" Type="http://schemas.openxmlformats.org/officeDocument/2006/relationships/hyperlink" Target="https://github.com/osrg/gobgp/" TargetMode="External"/><Relationship Id="rId4" Type="http://schemas.openxmlformats.org/officeDocument/2006/relationships/hyperlink" Target="https://github.com/massar/hashedrpz" TargetMode="External"/><Relationship Id="rId5" Type="http://schemas.openxmlformats.org/officeDocument/2006/relationships/hyperlink" Target="https://github.com/DNS-OARC/flamethrower" TargetMode="External"/></Relationships>

</file>

<file path=ppt/slides/_rels/slide1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 Id="rId3" Type="http://schemas.openxmlformats.org/officeDocument/2006/relationships/hyperlink" Target="mailto:jeroen@massar.ch" TargetMode="Externa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www.example.com/" TargetMode="External"/><Relationship Id="rId3" Type="http://schemas.openxmlformats.org/officeDocument/2006/relationships/hyperlink" Target="http://www.example.com.origindomain/" TargetMode="External"/></Relationships>

</file>

<file path=ppt/slides/_rels/slide1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github.com/massar/hashedrpz" TargetMode="External"/><Relationship Id="rId3" Type="http://schemas.openxmlformats.org/officeDocument/2006/relationships/hyperlink" Target="https://pkg.go.dev/github.com/massar/hashedrpz" TargetMode="External"/></Relationships>

</file>

<file path=ppt/slides/_rels/slide19.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www.bakom.admin.ch/bakom/de/home/das-bakom/organisation/rechtliche-grundlagen/bundesgesetze/fmg-revision-2017/revision-fmg-verordnungen.html" TargetMode="External"/><Relationship Id="rId3" Type="http://schemas.openxmlformats.org/officeDocument/2006/relationships/hyperlink" Target="https://www.fedlex.admin.ch/eli/cc/2007/166/en" TargetMode="External"/><Relationship Id="rId4" Type="http://schemas.openxmlformats.org/officeDocument/2006/relationships/hyperlink" Target="https://www.fedlex.admin.ch/eli/cc/1997/2187_2187_2187/en" TargetMode="External"/></Relationships>

</file>

<file path=ppt/slides/_rels/slide20.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casino.example.com" TargetMode="External"/><Relationship Id="rId3" Type="http://schemas.openxmlformats.org/officeDocument/2006/relationships/hyperlink" Target="https://dnsrpz.info" TargetMode="External"/><Relationship Id="rId4" Type="http://schemas.openxmlformats.org/officeDocument/2006/relationships/hyperlink" Target="https://www.fedlex.admin.ch/eli/cc/2018/795/de" TargetMode="External"/><Relationship Id="rId5" Type="http://schemas.openxmlformats.org/officeDocument/2006/relationships/hyperlink" Target="https://stats.labs.apnic.net/rvrs" TargetMode="External"/></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github.com/massar/hashedrpz" TargetMode="External"/><Relationship Id="rId3" Type="http://schemas.openxmlformats.org/officeDocument/2006/relationships/hyperlink" Target="http://www.example.com/" TargetMode="External"/></Relationships>

</file>

<file path=ppt/slides/_rels/slide7.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hyperlink" Target="https://github.com/BLAKE3-team/BLAKE3" TargetMode="External"/></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19" name="mashy.jpg" descr="mashy.jpg"/>
          <p:cNvPicPr>
            <a:picLocks noChangeAspect="1"/>
          </p:cNvPicPr>
          <p:nvPr/>
        </p:nvPicPr>
        <p:blipFill>
          <a:blip r:embed="rId2">
            <a:alphaModFix amt="65167"/>
            <a:extLst/>
          </a:blip>
          <a:stretch>
            <a:fillRect/>
          </a:stretch>
        </p:blipFill>
        <p:spPr>
          <a:xfrm>
            <a:off x="-1593590" y="-188606"/>
            <a:ext cx="16191980" cy="10130812"/>
          </a:xfrm>
          <a:prstGeom prst="rect">
            <a:avLst/>
          </a:prstGeom>
          <a:ln w="12700">
            <a:miter lim="400000"/>
          </a:ln>
        </p:spPr>
      </p:pic>
      <p:sp>
        <p:nvSpPr>
          <p:cNvPr id="120" name="Hashed RPZ"/>
          <p:cNvSpPr txBox="1"/>
          <p:nvPr>
            <p:ph type="ctrTitle"/>
          </p:nvPr>
        </p:nvSpPr>
        <p:spPr>
          <a:prstGeom prst="rect">
            <a:avLst/>
          </a:prstGeom>
        </p:spPr>
        <p:txBody>
          <a:bodyPr/>
          <a:lstStyle/>
          <a:p>
            <a:pPr/>
            <a:r>
              <a:t>Hashed RPZ</a:t>
            </a:r>
          </a:p>
        </p:txBody>
      </p:sp>
      <p:sp>
        <p:nvSpPr>
          <p:cNvPr id="121" name="Jeroen Massar &lt;jeroen@massar.ch&gt;"/>
          <p:cNvSpPr txBox="1"/>
          <p:nvPr>
            <p:ph type="subTitle" sz="quarter" idx="1"/>
          </p:nvPr>
        </p:nvSpPr>
        <p:spPr>
          <a:prstGeom prst="rect">
            <a:avLst/>
          </a:prstGeom>
        </p:spPr>
        <p:txBody>
          <a:bodyPr/>
          <a:lstStyle/>
          <a:p>
            <a:pPr/>
            <a:r>
              <a:t>Jeroen Massar &lt;jeroen@massar.ch&gt;</a:t>
            </a:r>
          </a:p>
        </p:txBody>
      </p:sp>
      <p:pic>
        <p:nvPicPr>
          <p:cNvPr id="122" name="dnsoarc.png" descr="dnsoarc.png"/>
          <p:cNvPicPr>
            <a:picLocks noChangeAspect="1"/>
          </p:cNvPicPr>
          <p:nvPr/>
        </p:nvPicPr>
        <p:blipFill>
          <a:blip r:embed="rId3">
            <a:extLst/>
          </a:blip>
          <a:stretch>
            <a:fillRect/>
          </a:stretch>
        </p:blipFill>
        <p:spPr>
          <a:xfrm>
            <a:off x="10483850" y="138608"/>
            <a:ext cx="2405680" cy="1079279"/>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Putting it together"/>
          <p:cNvSpPr txBox="1"/>
          <p:nvPr>
            <p:ph type="title"/>
          </p:nvPr>
        </p:nvSpPr>
        <p:spPr>
          <a:prstGeom prst="rect">
            <a:avLst/>
          </a:prstGeom>
        </p:spPr>
        <p:txBody>
          <a:bodyPr/>
          <a:lstStyle>
            <a:lvl1pPr defTabSz="560831">
              <a:defRPr sz="7679"/>
            </a:lvl1pPr>
          </a:lstStyle>
          <a:p>
            <a:pPr/>
            <a:r>
              <a:t>Putting it together</a:t>
            </a:r>
          </a:p>
        </p:txBody>
      </p:sp>
      <p:sp>
        <p:nvSpPr>
          <p:cNvPr id="161" name="A restricted VM (Full Disk Encrypted with password in a safe), that does not listen on the network except for SSH, does not allow non-restricted SSH login after boot or even to do upgrades (one can generate a new image to do updates). At boot it asks for"/>
          <p:cNvSpPr txBox="1"/>
          <p:nvPr>
            <p:ph type="body" idx="1"/>
          </p:nvPr>
        </p:nvSpPr>
        <p:spPr>
          <a:prstGeom prst="rect">
            <a:avLst/>
          </a:prstGeom>
        </p:spPr>
        <p:txBody>
          <a:bodyPr/>
          <a:lstStyle/>
          <a:p>
            <a:pPr marL="377825" indent="-377825" defTabSz="496570">
              <a:spcBef>
                <a:spcPts val="3500"/>
              </a:spcBef>
              <a:defRPr sz="2720"/>
            </a:pPr>
            <a:r>
              <a:t>A restricted VM (Full Disk Encrypted with password in a safe), that does not listen on the network except for SSH, does not allow non-restricted SSH login after boot or even to do upgrades (one can generate a new image to do updates). At boot it asks for the FDE key to unlock the root filesystem and then the PGP key to decrypt the configuration file with SFTP/RAR passwords. All intermediate files are stored in memory (tmpfs).</a:t>
            </a:r>
          </a:p>
          <a:p>
            <a:pPr marL="377825" indent="-377825" defTabSz="496570">
              <a:spcBef>
                <a:spcPts val="3500"/>
              </a:spcBef>
              <a:defRPr sz="2720"/>
            </a:pPr>
            <a:r>
              <a:t>This system has a crontab that fetches the RARs from SFTP and hashes each entry and produces a RPZ zone file.</a:t>
            </a:r>
          </a:p>
          <a:p>
            <a:pPr marL="377825" indent="-377825" defTabSz="496570">
              <a:spcBef>
                <a:spcPts val="3500"/>
              </a:spcBef>
              <a:defRPr sz="2720"/>
            </a:pPr>
            <a:r>
              <a:t>Our DNS backend system then fetches the hashed zone over SFTP with a very restricted account that can only fetch the zone file and then loads that up in our DNS system, which distributes to the recursors.</a:t>
            </a:r>
          </a:p>
          <a:p>
            <a:pPr marL="377825" indent="-377825" defTabSz="496570">
              <a:spcBef>
                <a:spcPts val="3500"/>
              </a:spcBef>
              <a:defRPr sz="2720"/>
            </a:pPr>
            <a:r>
              <a:t>Future: ask FEDPOL to generate the hashed zone file instead of us.</a:t>
            </a:r>
          </a:p>
        </p:txBody>
      </p:sp>
      <p:sp>
        <p:nvSpPr>
          <p:cNvPr id="162" name="(Somebody could do VM memory introspection etc, but then you are actively looking for the something illegal...…"/>
          <p:cNvSpPr txBox="1"/>
          <p:nvPr/>
        </p:nvSpPr>
        <p:spPr>
          <a:xfrm>
            <a:off x="2668092" y="9050883"/>
            <a:ext cx="7668616" cy="45293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sz="1200"/>
            </a:pPr>
            <a:r>
              <a:t>(Somebody could do VM memory introspection etc, but then you are actively looking for the something illegal...</a:t>
            </a:r>
          </a:p>
          <a:p>
            <a:pPr>
              <a:defRPr b="0" sz="1200"/>
            </a:pPr>
            <a:r>
              <a:t> -- dedicated hardware could partially address these kind of attacks, though Cold Boot Attacks exist ;)</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Implementation: Noqoshu"/>
          <p:cNvSpPr txBox="1"/>
          <p:nvPr>
            <p:ph type="title"/>
          </p:nvPr>
        </p:nvSpPr>
        <p:spPr>
          <a:prstGeom prst="rect">
            <a:avLst/>
          </a:prstGeom>
        </p:spPr>
        <p:txBody>
          <a:bodyPr/>
          <a:lstStyle>
            <a:lvl1pPr defTabSz="525779">
              <a:defRPr sz="7200"/>
            </a:lvl1pPr>
          </a:lstStyle>
          <a:p>
            <a:pPr/>
            <a:r>
              <a:t>Implementation: Noqoshu</a:t>
            </a:r>
          </a:p>
        </p:txBody>
      </p:sp>
      <p:sp>
        <p:nvSpPr>
          <p:cNvPr id="165" name="For quicker implementation and as we had other requirements already: extended an existing DNS recursive server in golang called Noqoshu (Somali for &quot;to return&quot;).…"/>
          <p:cNvSpPr txBox="1"/>
          <p:nvPr>
            <p:ph type="body" idx="1"/>
          </p:nvPr>
        </p:nvSpPr>
        <p:spPr>
          <a:prstGeom prst="rect">
            <a:avLst/>
          </a:prstGeom>
        </p:spPr>
        <p:txBody>
          <a:bodyPr/>
          <a:lstStyle/>
          <a:p>
            <a:pPr lvl="1" marL="693419" indent="-346709" defTabSz="455675">
              <a:spcBef>
                <a:spcPts val="3200"/>
              </a:spcBef>
              <a:defRPr sz="2496"/>
            </a:pPr>
            <a:r>
              <a:t>For quicker implementation and as we had other requirements already: extended an existing DNS recursive server in golang called Noqoshu (Somali for "to return").</a:t>
            </a:r>
          </a:p>
          <a:p>
            <a:pPr lvl="1" marL="693419" indent="-346709" defTabSz="455675">
              <a:spcBef>
                <a:spcPts val="3200"/>
              </a:spcBef>
              <a:defRPr sz="2496"/>
            </a:pPr>
            <a:r>
              <a:t>Not published as Open Source yet, but soon... not intended to compete with existing recursors that are very feature rich, stable and well tested.</a:t>
            </a:r>
          </a:p>
          <a:p>
            <a:pPr lvl="1" marL="693419" indent="-346709" defTabSz="455675">
              <a:spcBef>
                <a:spcPts val="3200"/>
              </a:spcBef>
              <a:defRPr sz="2496"/>
            </a:pPr>
            <a:r>
              <a:t>The real hard work is done by Miek Gieben's Golang DNS library[1].</a:t>
            </a:r>
          </a:p>
          <a:p>
            <a:pPr lvl="1" marL="693419" indent="-346709" defTabSz="455675">
              <a:spcBef>
                <a:spcPts val="3200"/>
              </a:spcBef>
              <a:defRPr sz="2496"/>
            </a:pPr>
            <a:r>
              <a:t>Uses OSRG GoBGP[2] for integrated anycast support.</a:t>
            </a:r>
          </a:p>
          <a:p>
            <a:pPr lvl="1" marL="693419" indent="-346709" defTabSz="455675">
              <a:spcBef>
                <a:spcPts val="3200"/>
              </a:spcBef>
              <a:defRPr sz="2496"/>
            </a:pPr>
            <a:r>
              <a:t>At Cache-Miss (~10% of queries), before looking up the real result, a RPZ lookup is performed (Whitelists, Blacklists[Casino,ESBK,COMLOT] or the HashedRPZ list for FEDPOL, at which point we hash the left hand side with the keys for that zone with [3] and verify if the entry is in zone.</a:t>
            </a:r>
          </a:p>
          <a:p>
            <a:pPr lvl="1" marL="693419" indent="-346709" defTabSz="455675">
              <a:spcBef>
                <a:spcPts val="3200"/>
              </a:spcBef>
              <a:defRPr sz="2496"/>
            </a:pPr>
            <a:r>
              <a:t>Need to still run flamethrower[4] over it for performance tests (time, so little of it, even if you don't travel) and do a lot of docs etc.</a:t>
            </a:r>
          </a:p>
        </p:txBody>
      </p:sp>
      <p:sp>
        <p:nvSpPr>
          <p:cNvPr id="166" name="[1] https://github.com/miekg/dns…"/>
          <p:cNvSpPr txBox="1"/>
          <p:nvPr/>
        </p:nvSpPr>
        <p:spPr>
          <a:xfrm>
            <a:off x="4583610" y="8866733"/>
            <a:ext cx="3377185" cy="80853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sz="1200"/>
            </a:pPr>
            <a:r>
              <a:t>[1] </a:t>
            </a:r>
            <a:r>
              <a:rPr>
                <a:hlinkClick r:id="rId2" invalidUrl="" action="" tgtFrame="" tooltip="" history="1" highlightClick="0" endSnd="0"/>
              </a:rPr>
              <a:t>https://github.com/miekg/dns</a:t>
            </a:r>
          </a:p>
          <a:p>
            <a:pPr>
              <a:defRPr b="0" sz="1200"/>
            </a:pPr>
            <a:r>
              <a:t>[2] </a:t>
            </a:r>
            <a:r>
              <a:rPr>
                <a:hlinkClick r:id="rId3" invalidUrl="" action="" tgtFrame="" tooltip="" history="1" highlightClick="0" endSnd="0"/>
              </a:rPr>
              <a:t>https://github.com/osrg/gobgp/</a:t>
            </a:r>
          </a:p>
          <a:p>
            <a:pPr>
              <a:defRPr b="0" sz="1200"/>
            </a:pPr>
            <a:r>
              <a:t>[3] </a:t>
            </a:r>
            <a:r>
              <a:rPr>
                <a:hlinkClick r:id="rId4" invalidUrl="" action="" tgtFrame="" tooltip="" history="1" highlightClick="0" endSnd="0"/>
              </a:rPr>
              <a:t>https://github.com/massar/hashedrpz</a:t>
            </a:r>
          </a:p>
          <a:p>
            <a:pPr>
              <a:defRPr b="0" sz="1200"/>
            </a:pPr>
            <a:r>
              <a:t>[4] </a:t>
            </a:r>
            <a:r>
              <a:rPr>
                <a:hlinkClick r:id="rId5" invalidUrl="" action="" tgtFrame="" tooltip="" history="1" highlightClick="0" endSnd="0"/>
              </a:rPr>
              <a:t>https://github.com/DNS-OARC/flamethrower</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8" name="Future Work"/>
          <p:cNvSpPr txBox="1"/>
          <p:nvPr>
            <p:ph type="title"/>
          </p:nvPr>
        </p:nvSpPr>
        <p:spPr>
          <a:prstGeom prst="rect">
            <a:avLst/>
          </a:prstGeom>
        </p:spPr>
        <p:txBody>
          <a:bodyPr/>
          <a:lstStyle>
            <a:lvl1pPr defTabSz="560831">
              <a:defRPr sz="7679"/>
            </a:lvl1pPr>
          </a:lstStyle>
          <a:p>
            <a:pPr/>
            <a:r>
              <a:t>Future Work</a:t>
            </a:r>
          </a:p>
        </p:txBody>
      </p:sp>
      <p:sp>
        <p:nvSpPr>
          <p:cNvPr id="169" name="Integrate feedback from operators and developers.…"/>
          <p:cNvSpPr txBox="1"/>
          <p:nvPr>
            <p:ph type="body" idx="1"/>
          </p:nvPr>
        </p:nvSpPr>
        <p:spPr>
          <a:prstGeom prst="rect">
            <a:avLst/>
          </a:prstGeom>
        </p:spPr>
        <p:txBody>
          <a:bodyPr/>
          <a:lstStyle/>
          <a:p>
            <a:pPr marL="426719" indent="-426719" defTabSz="560831">
              <a:spcBef>
                <a:spcPts val="4000"/>
              </a:spcBef>
              <a:defRPr sz="3072"/>
            </a:pPr>
            <a:r>
              <a:t>Integrate feedback from operators and developers.</a:t>
            </a:r>
          </a:p>
          <a:p>
            <a:pPr marL="426719" indent="-426719" defTabSz="560831">
              <a:spcBef>
                <a:spcPts val="4000"/>
              </a:spcBef>
              <a:defRPr sz="3072"/>
            </a:pPr>
            <a:r>
              <a:t>IETF Draft to standardise this method so that interoperable code can be made.</a:t>
            </a:r>
          </a:p>
          <a:p>
            <a:pPr marL="426719" indent="-426719" defTabSz="560831">
              <a:spcBef>
                <a:spcPts val="4000"/>
              </a:spcBef>
              <a:defRPr sz="3072"/>
            </a:pPr>
            <a:r>
              <a:t>More implementations (read: provide patches for unbound / pdns-recursor / knot resolver / bind9)</a:t>
            </a:r>
          </a:p>
          <a:p>
            <a:pPr marL="426719" indent="-426719" defTabSz="560831">
              <a:spcBef>
                <a:spcPts val="4000"/>
              </a:spcBef>
              <a:defRPr sz="3072"/>
            </a:pPr>
            <a:r>
              <a:t>More optimisations &amp; testing.</a:t>
            </a:r>
          </a:p>
          <a:p>
            <a:pPr marL="426719" indent="-426719" defTabSz="560831">
              <a:spcBef>
                <a:spcPts val="4000"/>
              </a:spcBef>
              <a:defRPr sz="3072"/>
            </a:pPr>
            <a:r>
              <a:t>Attempting to get FEDPOL to do the producing of the RPZ zone, so that they can effectively publicly distribute the zone file, and consumers never ever have to see the cleartext version of the list (oversight becomes a question of course)</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71" name="mashy.jpg" descr="mashy.jpg"/>
          <p:cNvPicPr>
            <a:picLocks noChangeAspect="1"/>
          </p:cNvPicPr>
          <p:nvPr/>
        </p:nvPicPr>
        <p:blipFill>
          <a:blip r:embed="rId2">
            <a:alphaModFix amt="65167"/>
            <a:extLst/>
          </a:blip>
          <a:stretch>
            <a:fillRect/>
          </a:stretch>
        </p:blipFill>
        <p:spPr>
          <a:xfrm>
            <a:off x="-1593590" y="-188606"/>
            <a:ext cx="16191980" cy="10130812"/>
          </a:xfrm>
          <a:prstGeom prst="rect">
            <a:avLst/>
          </a:prstGeom>
          <a:ln w="12700">
            <a:miter lim="400000"/>
          </a:ln>
        </p:spPr>
      </p:pic>
      <p:sp>
        <p:nvSpPr>
          <p:cNvPr id="172" name="With HashedRPZ we keep engineers safe! (and who does not love mashed potatoes???)…"/>
          <p:cNvSpPr txBox="1"/>
          <p:nvPr>
            <p:ph type="body" idx="1"/>
          </p:nvPr>
        </p:nvSpPr>
        <p:spPr>
          <a:prstGeom prst="rect">
            <a:avLst/>
          </a:prstGeom>
        </p:spPr>
        <p:txBody>
          <a:bodyPr/>
          <a:lstStyle/>
          <a:p>
            <a:pPr marL="0" indent="0" algn="ctr">
              <a:buSzTx/>
              <a:buNone/>
              <a:defRPr sz="4200"/>
            </a:pPr>
            <a:r>
              <a:t>With HashedRPZ we keep engineers safe!</a:t>
            </a:r>
            <a:br/>
            <a:r>
              <a:rPr sz="1200"/>
              <a:t>(and who does not love mashed potatoes???)</a:t>
            </a:r>
          </a:p>
          <a:p>
            <a:pPr marL="0" indent="0" algn="ctr">
              <a:buSzTx/>
              <a:buNone/>
            </a:pPr>
          </a:p>
          <a:p>
            <a:pPr marL="0" indent="0" algn="ctr">
              <a:buSzTx/>
              <a:buNone/>
            </a:pPr>
            <a:r>
              <a:t>Jeroen Massar</a:t>
            </a:r>
            <a:br/>
            <a:r>
              <a:t>&lt;</a:t>
            </a:r>
            <a:r>
              <a:rPr u="sng">
                <a:hlinkClick r:id="rId3" invalidUrl="" action="" tgtFrame="" tooltip="" history="1" highlightClick="0" endSnd="0"/>
              </a:rPr>
              <a:t>jeroen@massar.ch</a:t>
            </a:r>
            <a:r>
              <a:t>&gt;</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4" name="Bonus Slides"/>
          <p:cNvSpPr txBox="1"/>
          <p:nvPr>
            <p:ph type="ctrTitle"/>
          </p:nvPr>
        </p:nvSpPr>
        <p:spPr>
          <a:prstGeom prst="rect">
            <a:avLst/>
          </a:prstGeom>
        </p:spPr>
        <p:txBody>
          <a:bodyPr/>
          <a:lstStyle/>
          <a:p>
            <a:pPr/>
            <a:r>
              <a:t>Bonus Slides</a:t>
            </a:r>
          </a:p>
        </p:txBody>
      </p:sp>
      <p:sp>
        <p:nvSpPr>
          <p:cNvPr id="175" name="Extra answers about the Dutch Naming System"/>
          <p:cNvSpPr txBox="1"/>
          <p:nvPr>
            <p:ph type="subTitle" sz="quarter" idx="1"/>
          </p:nvPr>
        </p:nvSpPr>
        <p:spPr>
          <a:prstGeom prst="rect">
            <a:avLst/>
          </a:prstGeom>
        </p:spPr>
        <p:txBody>
          <a:bodyPr/>
          <a:lstStyle/>
          <a:p>
            <a:pPr/>
            <a:r>
              <a:t>Extra answers about the Dutch Naming System</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7" name="Why per-label Hash?"/>
          <p:cNvSpPr txBox="1"/>
          <p:nvPr>
            <p:ph type="title"/>
          </p:nvPr>
        </p:nvSpPr>
        <p:spPr>
          <a:prstGeom prst="rect">
            <a:avLst/>
          </a:prstGeom>
        </p:spPr>
        <p:txBody>
          <a:bodyPr/>
          <a:lstStyle>
            <a:lvl1pPr defTabSz="560831">
              <a:defRPr sz="7679"/>
            </a:lvl1pPr>
          </a:lstStyle>
          <a:p>
            <a:pPr/>
            <a:r>
              <a:t>Why per-label Hash?</a:t>
            </a:r>
          </a:p>
        </p:txBody>
      </p:sp>
      <p:sp>
        <p:nvSpPr>
          <p:cNvPr id="178" name="From a discussion with Peter van Dijk (habbie/PowerDNS), there are effectively three options:…"/>
          <p:cNvSpPr txBox="1"/>
          <p:nvPr>
            <p:ph type="body" idx="1"/>
          </p:nvPr>
        </p:nvSpPr>
        <p:spPr>
          <a:prstGeom prst="rect">
            <a:avLst/>
          </a:prstGeom>
        </p:spPr>
        <p:txBody>
          <a:bodyPr/>
          <a:lstStyle/>
          <a:p>
            <a:pPr marL="0" indent="0" defTabSz="420624">
              <a:spcBef>
                <a:spcPts val="3000"/>
              </a:spcBef>
              <a:buSzTx/>
              <a:buNone/>
              <a:defRPr sz="2304"/>
            </a:pPr>
            <a:r>
              <a:t>From a discussion with Peter van Dijk (habbie/PowerDNS), there are effectively three options:</a:t>
            </a:r>
          </a:p>
          <a:p>
            <a:pPr marL="320040" indent="-320040" defTabSz="420624">
              <a:spcBef>
                <a:spcPts val="3000"/>
              </a:spcBef>
              <a:defRPr sz="2304"/>
            </a:pPr>
            <a:r>
              <a:t>1) </a:t>
            </a:r>
            <a:r>
              <a:rPr b="1"/>
              <a:t>hash(www).hash(example).hash(com)</a:t>
            </a:r>
            <a:r>
              <a:t> leaks more than you want (can see example in example.com == example.net, due to hash), but has efficient lookups</a:t>
            </a:r>
          </a:p>
          <a:p>
            <a:pPr marL="320040" indent="-320040" defTabSz="420624">
              <a:spcBef>
                <a:spcPts val="3000"/>
              </a:spcBef>
              <a:defRPr sz="2304"/>
            </a:pPr>
            <a:r>
              <a:t>2) </a:t>
            </a:r>
            <a:r>
              <a:rPr b="1"/>
              <a:t>hash(www.example.com)</a:t>
            </a:r>
            <a:r>
              <a:t> leaks as little as possible, but has expensive lookups (can't have a tree structure in your lookups, all has to be in a single table)</a:t>
            </a:r>
          </a:p>
          <a:p>
            <a:pPr marL="320040" indent="-320040" defTabSz="420624">
              <a:spcBef>
                <a:spcPts val="3000"/>
              </a:spcBef>
              <a:defRPr sz="2304"/>
            </a:pPr>
            <a:r>
              <a:t>3) </a:t>
            </a:r>
            <a:r>
              <a:rPr b="1"/>
              <a:t>hash(www.example.com).hash(example.com).hash(com)</a:t>
            </a:r>
            <a:r>
              <a:t> leaks very little (one can see a domain has multiple entries), but has efficient lookups.</a:t>
            </a:r>
          </a:p>
          <a:p>
            <a:pPr marL="0" indent="0" defTabSz="420624">
              <a:spcBef>
                <a:spcPts val="3000"/>
              </a:spcBef>
              <a:buSzTx/>
              <a:buNone/>
              <a:defRPr sz="2304"/>
            </a:pPr>
            <a:r>
              <a:t>Hashing is cheap in comparison, and for each sub-domain one hash to hash anyway. One can thus progressively hash, lookup, hash, lookup.</a:t>
            </a:r>
          </a:p>
          <a:p>
            <a:pPr marL="0" indent="0" defTabSz="420624">
              <a:spcBef>
                <a:spcPts val="3000"/>
              </a:spcBef>
              <a:buSzTx/>
              <a:buNone/>
              <a:defRPr sz="2304"/>
            </a:pPr>
            <a:r>
              <a:t>Option 3) is what HashedRPZ uses.</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0" name="Including the origindomain?"/>
          <p:cNvSpPr txBox="1"/>
          <p:nvPr>
            <p:ph type="title"/>
          </p:nvPr>
        </p:nvSpPr>
        <p:spPr>
          <a:prstGeom prst="rect">
            <a:avLst/>
          </a:prstGeom>
        </p:spPr>
        <p:txBody>
          <a:bodyPr/>
          <a:lstStyle>
            <a:lvl1pPr defTabSz="490727">
              <a:defRPr sz="6719"/>
            </a:lvl1pPr>
          </a:lstStyle>
          <a:p>
            <a:pPr/>
            <a:r>
              <a:t>Including the origindomain?</a:t>
            </a:r>
          </a:p>
        </p:txBody>
      </p:sp>
      <p:sp>
        <p:nvSpPr>
          <p:cNvPr id="181" name="I had a thought about including the origin domain, thus instead of:…"/>
          <p:cNvSpPr txBox="1"/>
          <p:nvPr>
            <p:ph type="body" idx="1"/>
          </p:nvPr>
        </p:nvSpPr>
        <p:spPr>
          <a:prstGeom prst="rect">
            <a:avLst/>
          </a:prstGeom>
        </p:spPr>
        <p:txBody>
          <a:bodyPr/>
          <a:lstStyle/>
          <a:p>
            <a:pPr marL="0" indent="0" defTabSz="438150">
              <a:spcBef>
                <a:spcPts val="3100"/>
              </a:spcBef>
              <a:buSzTx/>
              <a:buNone/>
              <a:defRPr sz="2400"/>
            </a:pPr>
            <a:r>
              <a:t>I had a thought about including the origin domain, thus instead of:</a:t>
            </a:r>
          </a:p>
          <a:p>
            <a:pPr marL="333375" indent="-333375" defTabSz="438150">
              <a:spcBef>
                <a:spcPts val="3100"/>
              </a:spcBef>
              <a:defRPr sz="2400"/>
            </a:pPr>
            <a:r>
              <a:t>hash(</a:t>
            </a:r>
            <a:r>
              <a:rPr>
                <a:solidFill>
                  <a:srgbClr val="2F81B7"/>
                </a:solidFill>
                <a:hlinkClick r:id="rId2" invalidUrl="" action="" tgtFrame="" tooltip="" history="1" highlightClick="0" endSnd="0"/>
              </a:rPr>
              <a:t>www.example.com</a:t>
            </a:r>
            <a:r>
              <a:t>).hash(example.com).hash(com) </a:t>
            </a:r>
          </a:p>
          <a:p>
            <a:pPr marL="333375" indent="-333375" defTabSz="438150">
              <a:spcBef>
                <a:spcPts val="3100"/>
              </a:spcBef>
              <a:defRPr sz="2400"/>
            </a:pPr>
            <a:r>
              <a:t>hash(</a:t>
            </a:r>
            <a:r>
              <a:rPr>
                <a:solidFill>
                  <a:srgbClr val="2F81B7"/>
                </a:solidFill>
                <a:hlinkClick r:id="rId3" invalidUrl="" action="" tgtFrame="" tooltip="" history="1" highlightClick="0" endSnd="0"/>
              </a:rPr>
              <a:t>www.example.com.origindomain</a:t>
            </a:r>
            <a:r>
              <a:t>).hash(example.com.origindomain).hash(com.origindomain)</a:t>
            </a:r>
          </a:p>
          <a:p>
            <a:pPr marL="0" indent="0" defTabSz="438150">
              <a:spcBef>
                <a:spcPts val="3100"/>
              </a:spcBef>
              <a:buSzTx/>
              <a:buNone/>
              <a:defRPr sz="2400"/>
            </a:pPr>
            <a:r>
              <a:t>While this will produce 'more salt', the key already provides a decent amount of salt.</a:t>
            </a:r>
          </a:p>
          <a:p>
            <a:pPr marL="0" indent="0" defTabSz="438150">
              <a:spcBef>
                <a:spcPts val="3100"/>
              </a:spcBef>
              <a:buSzTx/>
              <a:buNone/>
              <a:defRPr sz="2400"/>
            </a:pPr>
            <a:r>
              <a:t>It would "lock" the ownernames to that zone, thus disallowing records to be easily transferred from say </a:t>
            </a:r>
            <a:r>
              <a:t>rpz.example.org</a:t>
            </a:r>
            <a:r>
              <a:t> to </a:t>
            </a:r>
            <a:r>
              <a:t>rpz.example.com as the origin would be included in the calculation</a:t>
            </a:r>
            <a:r>
              <a:t>.</a:t>
            </a:r>
          </a:p>
          <a:p>
            <a:pPr marL="0" indent="0" defTabSz="438150">
              <a:spcBef>
                <a:spcPts val="3100"/>
              </a:spcBef>
              <a:buSzTx/>
              <a:buNone/>
              <a:defRPr sz="2400"/>
            </a:pPr>
          </a:p>
          <a:p>
            <a:pPr marL="0" indent="0" defTabSz="438150">
              <a:spcBef>
                <a:spcPts val="3100"/>
              </a:spcBef>
              <a:buSzTx/>
              <a:buNone/>
              <a:defRPr sz="2400"/>
            </a:pP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3" name="Doesn't blocking suck?"/>
          <p:cNvSpPr txBox="1"/>
          <p:nvPr>
            <p:ph type="title"/>
          </p:nvPr>
        </p:nvSpPr>
        <p:spPr>
          <a:prstGeom prst="rect">
            <a:avLst/>
          </a:prstGeom>
        </p:spPr>
        <p:txBody>
          <a:bodyPr/>
          <a:lstStyle>
            <a:lvl1pPr defTabSz="560831">
              <a:defRPr sz="7679"/>
            </a:lvl1pPr>
          </a:lstStyle>
          <a:p>
            <a:pPr/>
            <a:r>
              <a:t>Doesn't blocking suck?</a:t>
            </a:r>
          </a:p>
        </p:txBody>
      </p:sp>
      <p:sp>
        <p:nvSpPr>
          <p:cNvPr id="184" name="Yes, I personally rather also not do it because it breaks many more things, but it is the law even though many people tried to explain the disadvantages, the voting people did not get that information, nor will they understand how DNS works, let alone wh"/>
          <p:cNvSpPr txBox="1"/>
          <p:nvPr>
            <p:ph type="body" idx="1"/>
          </p:nvPr>
        </p:nvSpPr>
        <p:spPr>
          <a:prstGeom prst="rect">
            <a:avLst/>
          </a:prstGeom>
        </p:spPr>
        <p:txBody>
          <a:bodyPr/>
          <a:lstStyle/>
          <a:p>
            <a:pPr marL="253364" indent="-253364" defTabSz="332993">
              <a:spcBef>
                <a:spcPts val="2300"/>
              </a:spcBef>
              <a:defRPr sz="1824"/>
            </a:pPr>
            <a:r>
              <a:t>Yes, I personally rather also not do it because it breaks many more things, but it is the law even though many people tried to explain the disadvantages, the voting people did not get that information, nor will they understand how DNS works, let alone what it is.</a:t>
            </a:r>
          </a:p>
          <a:p>
            <a:pPr marL="253364" indent="-253364" defTabSz="332993">
              <a:spcBef>
                <a:spcPts val="2300"/>
              </a:spcBef>
              <a:defRPr sz="1824"/>
            </a:pPr>
            <a:r>
              <a:t>90% of customers tend to keep/use the ISP DHCP-provided DNS recursive: thus for most customers it will cause an effect. Thus DNS-based blocking is great for malware/phishing blocking as it breaks those sites and typically there is nothing else on it. SafeBrowsing takes swift care in many cases too though, and actually provides a proper readable warning that avoids helpdesk calls. DNS blocking though is 'intransparent' for the user: a TXT record or similar for the blocking reason would be helpful to have, if that signal could reach the UI of the customer.</a:t>
            </a:r>
          </a:p>
          <a:p>
            <a:pPr marL="253364" indent="-253364" defTabSz="332993">
              <a:spcBef>
                <a:spcPts val="2300"/>
              </a:spcBef>
              <a:defRPr sz="1824"/>
            </a:pPr>
            <a:r>
              <a:t>Customers that want to access the content anyway can circumvent ISP-provided DNS based blocks easily configure DNS servers under other jurisdictions (e.g. 8.8.8.8 is provided not by a Swiss Internet Access Provider thus does not have to block things) or a VPN of many kinds or even Tor.</a:t>
            </a:r>
          </a:p>
          <a:p>
            <a:pPr marL="253364" indent="-253364" defTabSz="332993">
              <a:spcBef>
                <a:spcPts val="2300"/>
              </a:spcBef>
              <a:defRPr sz="1824"/>
            </a:pPr>
            <a:r>
              <a:t>Due to HTTPS and TLS in general, 'redirecting' (RPZ CNAME) to a blocking server results in SSL certicate errors.</a:t>
            </a:r>
          </a:p>
          <a:p>
            <a:pPr marL="253364" indent="-253364" defTabSz="332993">
              <a:spcBef>
                <a:spcPts val="2300"/>
              </a:spcBef>
              <a:defRPr sz="1824"/>
            </a:pPr>
            <a:r>
              <a:t>Sometimes protocols get broken, eg. SMTP mail delivery (thus can't send a contact mail to the site either), as the blocking server only supports HTTP(S) and not SMTP (the Internet is more than just the web...).</a:t>
            </a:r>
          </a:p>
          <a:p>
            <a:pPr marL="253364" indent="-253364" defTabSz="332993">
              <a:spcBef>
                <a:spcPts val="2300"/>
              </a:spcBef>
              <a:defRPr sz="1824"/>
            </a:pPr>
            <a:r>
              <a:t>Many of these problems (especially the casino law) thus result in extra helpdesk calls... =&gt; helpdesk has a tool for checking if a domain is on and which blocking list; though they need to know the domain, which the customer has to provide.</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6" name="Running Code?"/>
          <p:cNvSpPr txBox="1"/>
          <p:nvPr>
            <p:ph type="title"/>
          </p:nvPr>
        </p:nvSpPr>
        <p:spPr>
          <a:prstGeom prst="rect">
            <a:avLst/>
          </a:prstGeom>
        </p:spPr>
        <p:txBody>
          <a:bodyPr/>
          <a:lstStyle>
            <a:lvl1pPr defTabSz="560831">
              <a:defRPr sz="7679"/>
            </a:lvl1pPr>
          </a:lstStyle>
          <a:p>
            <a:pPr/>
            <a:r>
              <a:t>Running Code?</a:t>
            </a:r>
          </a:p>
        </p:txBody>
      </p:sp>
      <p:sp>
        <p:nvSpPr>
          <p:cNvPr id="187" name="Code: https://github.com/massar/hashedrpz…"/>
          <p:cNvSpPr txBox="1"/>
          <p:nvPr>
            <p:ph type="body" idx="1"/>
          </p:nvPr>
        </p:nvSpPr>
        <p:spPr>
          <a:prstGeom prst="rect">
            <a:avLst/>
          </a:prstGeom>
        </p:spPr>
        <p:txBody>
          <a:bodyPr/>
          <a:lstStyle/>
          <a:p>
            <a:pPr/>
            <a:r>
              <a:t>Code:</a:t>
            </a:r>
            <a:br/>
            <a:r>
              <a:rPr u="sng">
                <a:hlinkClick r:id="rId2" invalidUrl="" action="" tgtFrame="" tooltip="" history="1" highlightClick="0" endSnd="0"/>
              </a:rPr>
              <a:t>https://github.com/massar/hashedrpz</a:t>
            </a:r>
          </a:p>
          <a:p>
            <a:pPr/>
            <a:r>
              <a:t>Docs:</a:t>
            </a:r>
            <a:br/>
            <a:r>
              <a:rPr u="sng">
                <a:hlinkClick r:id="rId3" invalidUrl="" action="" tgtFrame="" tooltip="" history="1" highlightClick="0" endSnd="0"/>
              </a:rPr>
              <a:t>https://pkg.go.dev/github.com/massar/hashedrpz</a:t>
            </a:r>
          </a:p>
          <a:p>
            <a:pPr/>
          </a:p>
          <a:p>
            <a:pPr/>
          </a:p>
          <a:p>
            <a:pPr/>
          </a:p>
        </p:txBody>
      </p:sp>
      <p:sp>
        <p:nvSpPr>
          <p:cNvPr id="188" name="package main…"/>
          <p:cNvSpPr txBox="1"/>
          <p:nvPr/>
        </p:nvSpPr>
        <p:spPr>
          <a:xfrm>
            <a:off x="3673754" y="5041900"/>
            <a:ext cx="5550595" cy="3962401"/>
          </a:xfrm>
          <a:prstGeom prst="rect">
            <a:avLst/>
          </a:prstGeom>
          <a:solidFill>
            <a:srgbClr val="D6D5D5"/>
          </a:solidFill>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defRPr b="0" sz="1400">
                <a:latin typeface="Courier New"/>
                <a:ea typeface="Courier New"/>
                <a:cs typeface="Courier New"/>
                <a:sym typeface="Courier New"/>
              </a:defRPr>
            </a:pPr>
            <a:r>
              <a:t>package main</a:t>
            </a:r>
          </a:p>
          <a:p>
            <a:pPr algn="l">
              <a:defRPr b="0" sz="1400">
                <a:latin typeface="Courier New"/>
                <a:ea typeface="Courier New"/>
                <a:cs typeface="Courier New"/>
                <a:sym typeface="Courier New"/>
              </a:defRPr>
            </a:pPr>
          </a:p>
          <a:p>
            <a:pPr algn="l">
              <a:defRPr b="0" sz="1400">
                <a:latin typeface="Courier New"/>
                <a:ea typeface="Courier New"/>
                <a:cs typeface="Courier New"/>
                <a:sym typeface="Courier New"/>
              </a:defRPr>
            </a:pPr>
            <a:r>
              <a:t>import (</a:t>
            </a:r>
          </a:p>
          <a:p>
            <a:pPr algn="l">
              <a:defRPr b="0" sz="1400">
                <a:latin typeface="Courier New"/>
                <a:ea typeface="Courier New"/>
                <a:cs typeface="Courier New"/>
                <a:sym typeface="Courier New"/>
              </a:defRPr>
            </a:pPr>
            <a:r>
              <a:t>	"fmt"</a:t>
            </a:r>
          </a:p>
          <a:p>
            <a:pPr algn="l">
              <a:defRPr b="0" sz="1400">
                <a:latin typeface="Courier New"/>
                <a:ea typeface="Courier New"/>
                <a:cs typeface="Courier New"/>
                <a:sym typeface="Courier New"/>
              </a:defRPr>
            </a:pPr>
            <a:r>
              <a:t>	"github.com/massar/hashedrpz"</a:t>
            </a:r>
          </a:p>
          <a:p>
            <a:pPr algn="l">
              <a:defRPr b="0" sz="1400">
                <a:latin typeface="Courier New"/>
                <a:ea typeface="Courier New"/>
                <a:cs typeface="Courier New"/>
                <a:sym typeface="Courier New"/>
              </a:defRPr>
            </a:pPr>
            <a:r>
              <a:t>)</a:t>
            </a:r>
          </a:p>
          <a:p>
            <a:pPr algn="l">
              <a:defRPr b="0" sz="1400">
                <a:latin typeface="Courier New"/>
                <a:ea typeface="Courier New"/>
                <a:cs typeface="Courier New"/>
                <a:sym typeface="Courier New"/>
              </a:defRPr>
            </a:pPr>
          </a:p>
          <a:p>
            <a:pPr algn="l">
              <a:defRPr b="0" sz="1400">
                <a:latin typeface="Courier New"/>
                <a:ea typeface="Courier New"/>
                <a:cs typeface="Courier New"/>
                <a:sym typeface="Courier New"/>
              </a:defRPr>
            </a:pPr>
            <a:r>
              <a:t>function main() {</a:t>
            </a:r>
          </a:p>
          <a:p>
            <a:pPr algn="l">
              <a:defRPr b="0" sz="1400">
                <a:latin typeface="Courier New"/>
                <a:ea typeface="Courier New"/>
                <a:cs typeface="Courier New"/>
                <a:sym typeface="Courier New"/>
              </a:defRPr>
            </a:pPr>
            <a:r>
              <a:t>	h := hashedrpz.New("teststring")</a:t>
            </a:r>
          </a:p>
          <a:p>
            <a:pPr algn="l">
              <a:defRPr b="0" sz="1400">
                <a:latin typeface="Courier New"/>
                <a:ea typeface="Courier New"/>
                <a:cs typeface="Courier New"/>
                <a:sym typeface="Courier New"/>
              </a:defRPr>
            </a:pPr>
          </a:p>
          <a:p>
            <a:pPr algn="l">
              <a:defRPr b="0" sz="1400">
                <a:latin typeface="Courier New"/>
                <a:ea typeface="Courier New"/>
                <a:cs typeface="Courier New"/>
                <a:sym typeface="Courier New"/>
              </a:defRPr>
            </a:pPr>
            <a:r>
              <a:t>	o, err := h.Hash("host.example.net", 200)</a:t>
            </a:r>
          </a:p>
          <a:p>
            <a:pPr algn="l">
              <a:defRPr b="0" sz="1400">
                <a:latin typeface="Courier New"/>
                <a:ea typeface="Courier New"/>
                <a:cs typeface="Courier New"/>
                <a:sym typeface="Courier New"/>
              </a:defRPr>
            </a:pPr>
            <a:r>
              <a:t>	if err != nil {</a:t>
            </a:r>
          </a:p>
          <a:p>
            <a:pPr algn="l">
              <a:defRPr b="0" sz="1400">
                <a:latin typeface="Courier New"/>
                <a:ea typeface="Courier New"/>
                <a:cs typeface="Courier New"/>
                <a:sym typeface="Courier New"/>
              </a:defRPr>
            </a:pPr>
            <a:r>
              <a:t>		fmt.Printf("Hashing gave error %s", err)</a:t>
            </a:r>
          </a:p>
          <a:p>
            <a:pPr algn="l">
              <a:defRPr b="0" sz="1400">
                <a:latin typeface="Courier New"/>
                <a:ea typeface="Courier New"/>
                <a:cs typeface="Courier New"/>
                <a:sym typeface="Courier New"/>
              </a:defRPr>
            </a:pPr>
            <a:r>
              <a:t>		return</a:t>
            </a:r>
          </a:p>
          <a:p>
            <a:pPr algn="l">
              <a:defRPr b="0" sz="1400">
                <a:latin typeface="Courier New"/>
                <a:ea typeface="Courier New"/>
                <a:cs typeface="Courier New"/>
                <a:sym typeface="Courier New"/>
              </a:defRPr>
            </a:pPr>
            <a:r>
              <a:t>	}</a:t>
            </a:r>
          </a:p>
          <a:p>
            <a:pPr algn="l">
              <a:defRPr b="0" sz="1400">
                <a:latin typeface="Courier New"/>
                <a:ea typeface="Courier New"/>
                <a:cs typeface="Courier New"/>
                <a:sym typeface="Courier New"/>
              </a:defRPr>
            </a:pPr>
          </a:p>
          <a:p>
            <a:pPr algn="l">
              <a:defRPr b="0" sz="1400">
                <a:latin typeface="Courier New"/>
                <a:ea typeface="Courier New"/>
                <a:cs typeface="Courier New"/>
                <a:sym typeface="Courier New"/>
              </a:defRPr>
            </a:pPr>
            <a:r>
              <a:t>	fmt.Printf("Hashed to:\n%s\n", o)</a:t>
            </a:r>
          </a:p>
          <a:p>
            <a:pPr algn="l">
              <a:defRPr b="0" sz="1400">
                <a:latin typeface="Courier New"/>
                <a:ea typeface="Courier New"/>
                <a:cs typeface="Courier New"/>
                <a:sym typeface="Courier New"/>
              </a:defRPr>
            </a:pPr>
            <a:r>
              <a:t>	return</a:t>
            </a:r>
          </a:p>
          <a:p>
            <a:pPr algn="l">
              <a:defRPr b="0" sz="1400">
                <a:latin typeface="Courier New"/>
                <a:ea typeface="Courier New"/>
                <a:cs typeface="Courier New"/>
                <a:sym typeface="Courier New"/>
              </a:defRPr>
            </a:pPr>
            <a:r>
              <a:t>}</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0" name="Performance?"/>
          <p:cNvSpPr txBox="1"/>
          <p:nvPr>
            <p:ph type="title"/>
          </p:nvPr>
        </p:nvSpPr>
        <p:spPr>
          <a:prstGeom prst="rect">
            <a:avLst/>
          </a:prstGeom>
        </p:spPr>
        <p:txBody>
          <a:bodyPr/>
          <a:lstStyle>
            <a:lvl1pPr defTabSz="560831">
              <a:defRPr sz="7679"/>
            </a:lvl1pPr>
          </a:lstStyle>
          <a:p>
            <a:pPr/>
            <a:r>
              <a:t>Performance?</a:t>
            </a:r>
          </a:p>
        </p:txBody>
      </p:sp>
      <p:sp>
        <p:nvSpPr>
          <p:cNvPr id="191" name="$ go test -bench .…"/>
          <p:cNvSpPr txBox="1"/>
          <p:nvPr>
            <p:ph type="body" sz="quarter" idx="1"/>
          </p:nvPr>
        </p:nvSpPr>
        <p:spPr>
          <a:xfrm>
            <a:off x="952500" y="1664344"/>
            <a:ext cx="6711603" cy="2256980"/>
          </a:xfrm>
          <a:prstGeom prst="rect">
            <a:avLst/>
          </a:prstGeom>
          <a:solidFill>
            <a:srgbClr val="D6D5D5"/>
          </a:solidFill>
          <a:ln>
            <a:solidFill>
              <a:srgbClr val="000000"/>
            </a:solidFill>
          </a:ln>
        </p:spPr>
        <p:txBody>
          <a:bodyPr/>
          <a:lstStyle/>
          <a:p>
            <a:pPr marL="0" indent="0" defTabSz="554990">
              <a:spcBef>
                <a:spcPts val="0"/>
              </a:spcBef>
              <a:buSzTx/>
              <a:buNone/>
              <a:defRPr sz="1140">
                <a:latin typeface="Courier New"/>
                <a:ea typeface="Courier New"/>
                <a:cs typeface="Courier New"/>
                <a:sym typeface="Courier New"/>
              </a:defRPr>
            </a:pPr>
            <a:r>
              <a:t>$ go test -bench .</a:t>
            </a:r>
          </a:p>
          <a:p>
            <a:pPr marL="0" indent="0" defTabSz="554990">
              <a:spcBef>
                <a:spcPts val="0"/>
              </a:spcBef>
              <a:buSzTx/>
              <a:buNone/>
              <a:defRPr sz="1140">
                <a:latin typeface="Courier New"/>
                <a:ea typeface="Courier New"/>
                <a:cs typeface="Courier New"/>
                <a:sym typeface="Courier New"/>
              </a:defRPr>
            </a:pPr>
            <a:r>
              <a:t>goos: darwin</a:t>
            </a:r>
          </a:p>
          <a:p>
            <a:pPr marL="0" indent="0" defTabSz="554990">
              <a:spcBef>
                <a:spcPts val="0"/>
              </a:spcBef>
              <a:buSzTx/>
              <a:buNone/>
              <a:defRPr sz="1140">
                <a:latin typeface="Courier New"/>
                <a:ea typeface="Courier New"/>
                <a:cs typeface="Courier New"/>
                <a:sym typeface="Courier New"/>
              </a:defRPr>
            </a:pPr>
            <a:r>
              <a:t>goarch: amd64</a:t>
            </a:r>
          </a:p>
          <a:p>
            <a:pPr marL="0" indent="0" defTabSz="554990">
              <a:spcBef>
                <a:spcPts val="0"/>
              </a:spcBef>
              <a:buSzTx/>
              <a:buNone/>
              <a:defRPr sz="1140">
                <a:latin typeface="Courier New"/>
                <a:ea typeface="Courier New"/>
                <a:cs typeface="Courier New"/>
                <a:sym typeface="Courier New"/>
              </a:defRPr>
            </a:pPr>
            <a:r>
              <a:t>pkg: github.com/massar/hashedrpz</a:t>
            </a:r>
          </a:p>
          <a:p>
            <a:pPr marL="0" indent="0" defTabSz="554990">
              <a:spcBef>
                <a:spcPts val="0"/>
              </a:spcBef>
              <a:buSzTx/>
              <a:buNone/>
              <a:defRPr sz="1140">
                <a:latin typeface="Courier New"/>
                <a:ea typeface="Courier New"/>
                <a:cs typeface="Courier New"/>
                <a:sym typeface="Courier New"/>
              </a:defRPr>
            </a:pPr>
            <a:r>
              <a:t>BenchmarkHashTests-8              281691              3832 ns/op</a:t>
            </a:r>
          </a:p>
          <a:p>
            <a:pPr marL="0" indent="0" defTabSz="554990">
              <a:spcBef>
                <a:spcPts val="0"/>
              </a:spcBef>
              <a:buSzTx/>
              <a:buNone/>
              <a:defRPr sz="1140">
                <a:latin typeface="Courier New"/>
                <a:ea typeface="Courier New"/>
                <a:cs typeface="Courier New"/>
                <a:sym typeface="Courier New"/>
              </a:defRPr>
            </a:pPr>
            <a:r>
              <a:t>BenchmarkHashMany-8                40305             29439 ns/op</a:t>
            </a:r>
          </a:p>
          <a:p>
            <a:pPr marL="0" indent="0" defTabSz="554990">
              <a:spcBef>
                <a:spcPts val="0"/>
              </a:spcBef>
              <a:buSzTx/>
              <a:buNone/>
              <a:defRPr sz="1140">
                <a:latin typeface="Courier New"/>
                <a:ea typeface="Courier New"/>
                <a:cs typeface="Courier New"/>
                <a:sym typeface="Courier New"/>
              </a:defRPr>
            </a:pPr>
            <a:r>
              <a:t>BenchmarkHashSimple-8             384877              3063 ns/op</a:t>
            </a:r>
          </a:p>
          <a:p>
            <a:pPr marL="0" indent="0" defTabSz="554990">
              <a:spcBef>
                <a:spcPts val="0"/>
              </a:spcBef>
              <a:buSzTx/>
              <a:buNone/>
              <a:defRPr sz="1140">
                <a:latin typeface="Courier New"/>
                <a:ea typeface="Courier New"/>
                <a:cs typeface="Courier New"/>
                <a:sym typeface="Courier New"/>
              </a:defRPr>
            </a:pPr>
            <a:r>
              <a:t>BenchmarkHash10M-8              10000000              5190 ns/op</a:t>
            </a:r>
          </a:p>
          <a:p>
            <a:pPr marL="0" indent="0" defTabSz="554990">
              <a:spcBef>
                <a:spcPts val="0"/>
              </a:spcBef>
              <a:buSzTx/>
              <a:buNone/>
              <a:defRPr sz="1140">
                <a:latin typeface="Courier New"/>
                <a:ea typeface="Courier New"/>
                <a:cs typeface="Courier New"/>
                <a:sym typeface="Courier New"/>
              </a:defRPr>
            </a:pPr>
            <a:r>
              <a:t>                                                         3 avg.#labels</a:t>
            </a:r>
          </a:p>
          <a:p>
            <a:pPr marL="0" indent="0" defTabSz="554990">
              <a:spcBef>
                <a:spcPts val="0"/>
              </a:spcBef>
              <a:buSzTx/>
              <a:buNone/>
              <a:defRPr sz="1140">
                <a:latin typeface="Courier New"/>
                <a:ea typeface="Courier New"/>
                <a:cs typeface="Courier New"/>
                <a:sym typeface="Courier New"/>
              </a:defRPr>
            </a:pPr>
            <a:r>
              <a:t>                                                        23 avg.length</a:t>
            </a:r>
          </a:p>
          <a:p>
            <a:pPr marL="0" indent="0" defTabSz="554990">
              <a:spcBef>
                <a:spcPts val="0"/>
              </a:spcBef>
              <a:buSzTx/>
              <a:buNone/>
              <a:defRPr sz="1140">
                <a:latin typeface="Courier New"/>
                <a:ea typeface="Courier New"/>
                <a:cs typeface="Courier New"/>
                <a:sym typeface="Courier New"/>
              </a:defRPr>
            </a:pPr>
            <a:r>
              <a:t>                                                      2368 toolong</a:t>
            </a:r>
          </a:p>
          <a:p>
            <a:pPr marL="0" indent="0" defTabSz="554990">
              <a:spcBef>
                <a:spcPts val="0"/>
              </a:spcBef>
              <a:buSzTx/>
              <a:buNone/>
              <a:defRPr sz="1140">
                <a:latin typeface="Courier New"/>
                <a:ea typeface="Courier New"/>
                <a:cs typeface="Courier New"/>
                <a:sym typeface="Courier New"/>
              </a:defRPr>
            </a:pPr>
            <a:r>
              <a:t>                                                        38 wrongwildcard</a:t>
            </a:r>
          </a:p>
          <a:p>
            <a:pPr marL="0" indent="0" defTabSz="554990">
              <a:spcBef>
                <a:spcPts val="0"/>
              </a:spcBef>
              <a:buSzTx/>
              <a:buNone/>
              <a:defRPr sz="1140">
                <a:latin typeface="Courier New"/>
                <a:ea typeface="Courier New"/>
                <a:cs typeface="Courier New"/>
                <a:sym typeface="Courier New"/>
              </a:defRPr>
            </a:pPr>
            <a:r>
              <a:t>PASS</a:t>
            </a:r>
          </a:p>
          <a:p>
            <a:pPr marL="0" indent="0" defTabSz="554990">
              <a:spcBef>
                <a:spcPts val="0"/>
              </a:spcBef>
              <a:buSzTx/>
              <a:buNone/>
              <a:defRPr sz="1140">
                <a:latin typeface="Courier New"/>
                <a:ea typeface="Courier New"/>
                <a:cs typeface="Courier New"/>
                <a:sym typeface="Courier New"/>
              </a:defRPr>
            </a:pPr>
            <a:r>
              <a:t>ok      github.com/massar/hashedrpz     55.744s</a:t>
            </a:r>
          </a:p>
        </p:txBody>
      </p:sp>
      <p:sp>
        <p:nvSpPr>
          <p:cNvPr id="192" name="The example implementation has golang based test &amp; benchmark code.…"/>
          <p:cNvSpPr txBox="1"/>
          <p:nvPr/>
        </p:nvSpPr>
        <p:spPr>
          <a:xfrm>
            <a:off x="953195" y="6288199"/>
            <a:ext cx="11098410" cy="284718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spcBef>
                <a:spcPts val="4200"/>
              </a:spcBef>
              <a:defRPr b="0" sz="2900"/>
            </a:pPr>
            <a:r>
              <a:t>The example implementation has golang based test &amp; benchmark code.</a:t>
            </a:r>
          </a:p>
          <a:p>
            <a:pPr algn="l">
              <a:spcBef>
                <a:spcPts val="4200"/>
              </a:spcBef>
              <a:defRPr b="0" sz="2900"/>
            </a:pPr>
            <a:r>
              <a:t>As can be seen, average domains based on DNS-OARC 10M list from 2012 uses 5190ns/ownername on a very trusty machine from that year, but the 6 year newer machine is already 60% faster...</a:t>
            </a:r>
          </a:p>
        </p:txBody>
      </p:sp>
      <p:sp>
        <p:nvSpPr>
          <p:cNvPr id="193" name="$ go test -bench .…"/>
          <p:cNvSpPr txBox="1"/>
          <p:nvPr/>
        </p:nvSpPr>
        <p:spPr>
          <a:xfrm>
            <a:off x="5524500" y="3748310"/>
            <a:ext cx="6711603" cy="2256980"/>
          </a:xfrm>
          <a:prstGeom prst="rect">
            <a:avLst/>
          </a:prstGeom>
          <a:solidFill>
            <a:srgbClr val="D6D5D5"/>
          </a:solidFill>
          <a:ln w="127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lgn="l" defTabSz="554990">
              <a:defRPr b="0" sz="1140">
                <a:latin typeface="Courier New"/>
                <a:ea typeface="Courier New"/>
                <a:cs typeface="Courier New"/>
                <a:sym typeface="Courier New"/>
              </a:defRPr>
            </a:pPr>
            <a:r>
              <a:t>$ go test -bench .</a:t>
            </a:r>
          </a:p>
          <a:p>
            <a:pPr algn="l" defTabSz="554990">
              <a:defRPr b="0" sz="1140">
                <a:latin typeface="Courier New"/>
                <a:ea typeface="Courier New"/>
                <a:cs typeface="Courier New"/>
                <a:sym typeface="Courier New"/>
              </a:defRPr>
            </a:pPr>
            <a:r>
              <a:t>goos: darwin</a:t>
            </a:r>
          </a:p>
          <a:p>
            <a:pPr algn="l" defTabSz="554990">
              <a:defRPr b="0" sz="1140">
                <a:latin typeface="Courier New"/>
                <a:ea typeface="Courier New"/>
                <a:cs typeface="Courier New"/>
                <a:sym typeface="Courier New"/>
              </a:defRPr>
            </a:pPr>
            <a:r>
              <a:t>goarch: amd64</a:t>
            </a:r>
          </a:p>
          <a:p>
            <a:pPr algn="l" defTabSz="554990">
              <a:defRPr b="0" sz="1140">
                <a:latin typeface="Courier New"/>
                <a:ea typeface="Courier New"/>
                <a:cs typeface="Courier New"/>
                <a:sym typeface="Courier New"/>
              </a:defRPr>
            </a:pPr>
            <a:r>
              <a:t>pkg: github.com/massar/hashedrpz</a:t>
            </a:r>
          </a:p>
          <a:p>
            <a:pPr algn="l" defTabSz="554990">
              <a:defRPr b="0" sz="1140">
                <a:latin typeface="Courier New"/>
                <a:ea typeface="Courier New"/>
                <a:cs typeface="Courier New"/>
                <a:sym typeface="Courier New"/>
              </a:defRPr>
            </a:pPr>
            <a:r>
              <a:t>BenchmarkHashTests-8    	 1672880	       688 ns/op</a:t>
            </a:r>
          </a:p>
          <a:p>
            <a:pPr algn="l" defTabSz="554990">
              <a:defRPr b="0" sz="1140">
                <a:latin typeface="Courier New"/>
                <a:ea typeface="Courier New"/>
                <a:cs typeface="Courier New"/>
                <a:sym typeface="Courier New"/>
              </a:defRPr>
            </a:pPr>
            <a:r>
              <a:t>BenchmarkHashMany-8     	  196862	      5762 ns/op</a:t>
            </a:r>
          </a:p>
          <a:p>
            <a:pPr algn="l" defTabSz="554990">
              <a:defRPr b="0" sz="1140">
                <a:latin typeface="Courier New"/>
                <a:ea typeface="Courier New"/>
                <a:cs typeface="Courier New"/>
                <a:sym typeface="Courier New"/>
              </a:defRPr>
            </a:pPr>
            <a:r>
              <a:t>BenchmarkHashSimple-8   	 2139783	       577 ns/op</a:t>
            </a:r>
          </a:p>
          <a:p>
            <a:pPr algn="l" defTabSz="554990">
              <a:defRPr b="0" sz="1140">
                <a:latin typeface="Courier New"/>
                <a:ea typeface="Courier New"/>
                <a:cs typeface="Courier New"/>
                <a:sym typeface="Courier New"/>
              </a:defRPr>
            </a:pPr>
            <a:r>
              <a:t>BenchmarkHash10M-8      	10000000	      1163 ns/op</a:t>
            </a:r>
          </a:p>
          <a:p>
            <a:pPr algn="l" defTabSz="554990">
              <a:defRPr b="0" sz="1140">
                <a:latin typeface="Courier New"/>
                <a:ea typeface="Courier New"/>
                <a:cs typeface="Courier New"/>
                <a:sym typeface="Courier New"/>
              </a:defRPr>
            </a:pPr>
            <a:r>
              <a:t>                                 	                3 avg.#labels</a:t>
            </a:r>
          </a:p>
          <a:p>
            <a:pPr algn="l" defTabSz="554990">
              <a:defRPr b="0" sz="1140">
                <a:latin typeface="Courier New"/>
                <a:ea typeface="Courier New"/>
                <a:cs typeface="Courier New"/>
                <a:sym typeface="Courier New"/>
              </a:defRPr>
            </a:pPr>
            <a:r>
              <a:t>	                                        23.0 avg.length</a:t>
            </a:r>
          </a:p>
          <a:p>
            <a:pPr algn="l" defTabSz="554990">
              <a:defRPr b="0" sz="1140">
                <a:latin typeface="Courier New"/>
                <a:ea typeface="Courier New"/>
                <a:cs typeface="Courier New"/>
                <a:sym typeface="Courier New"/>
              </a:defRPr>
            </a:pPr>
            <a:r>
              <a:t>	                                        2368 toolong</a:t>
            </a:r>
          </a:p>
          <a:p>
            <a:pPr algn="l" defTabSz="554990">
              <a:defRPr b="0" sz="1140">
                <a:latin typeface="Courier New"/>
                <a:ea typeface="Courier New"/>
                <a:cs typeface="Courier New"/>
                <a:sym typeface="Courier New"/>
              </a:defRPr>
            </a:pPr>
            <a:r>
              <a:t>	                                          38 wrongwildcard</a:t>
            </a:r>
          </a:p>
          <a:p>
            <a:pPr algn="l" defTabSz="554990">
              <a:defRPr b="0" sz="1140">
                <a:latin typeface="Courier New"/>
                <a:ea typeface="Courier New"/>
                <a:cs typeface="Courier New"/>
                <a:sym typeface="Courier New"/>
              </a:defRPr>
            </a:pPr>
            <a:r>
              <a:t>PASS</a:t>
            </a:r>
          </a:p>
          <a:p>
            <a:pPr algn="l" defTabSz="554990">
              <a:defRPr b="0" sz="1140">
                <a:latin typeface="Courier New"/>
                <a:ea typeface="Courier New"/>
                <a:cs typeface="Courier New"/>
                <a:sym typeface="Courier New"/>
              </a:defRPr>
            </a:pPr>
            <a:r>
              <a:t>ok  	github.com/massar/hashedrpz	16.575s</a:t>
            </a:r>
          </a:p>
        </p:txBody>
      </p:sp>
      <p:sp>
        <p:nvSpPr>
          <p:cNvPr id="194" name="2012 iMac 27&quot; i7-2600 @ 3.4Ghz"/>
          <p:cNvSpPr txBox="1"/>
          <p:nvPr/>
        </p:nvSpPr>
        <p:spPr>
          <a:xfrm>
            <a:off x="3797300" y="1641855"/>
            <a:ext cx="3846831" cy="3992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spcBef>
                <a:spcPts val="4200"/>
              </a:spcBef>
              <a:defRPr b="0" sz="2000"/>
            </a:lvl1pPr>
          </a:lstStyle>
          <a:p>
            <a:pPr/>
            <a:r>
              <a:t>2012 iMac 27" i7-2600 @ 3.4Ghz</a:t>
            </a:r>
          </a:p>
        </p:txBody>
      </p:sp>
      <p:sp>
        <p:nvSpPr>
          <p:cNvPr id="195" name="2018 MBP 13&quot; i7-8559U @ 2.7Ghz"/>
          <p:cNvSpPr txBox="1"/>
          <p:nvPr/>
        </p:nvSpPr>
        <p:spPr>
          <a:xfrm>
            <a:off x="8191500" y="3750055"/>
            <a:ext cx="4039617" cy="3992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spcBef>
                <a:spcPts val="4200"/>
              </a:spcBef>
              <a:defRPr b="0" sz="2000"/>
            </a:lvl1pPr>
          </a:lstStyle>
          <a:p>
            <a:pPr/>
            <a:r>
              <a:t>2018 MBP 13" i7-8559U @ 2.7Ghz</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New law in Switzerland:…"/>
          <p:cNvSpPr txBox="1"/>
          <p:nvPr>
            <p:ph type="title"/>
          </p:nvPr>
        </p:nvSpPr>
        <p:spPr>
          <a:xfrm>
            <a:off x="952500" y="254000"/>
            <a:ext cx="11099800" cy="1997522"/>
          </a:xfrm>
          <a:prstGeom prst="rect">
            <a:avLst/>
          </a:prstGeom>
        </p:spPr>
        <p:txBody>
          <a:bodyPr/>
          <a:lstStyle/>
          <a:p>
            <a:pPr defTabSz="449833">
              <a:defRPr sz="6160"/>
            </a:pPr>
            <a:r>
              <a:t>New law in Switzerland:</a:t>
            </a:r>
          </a:p>
          <a:p>
            <a:pPr defTabSz="449833">
              <a:defRPr sz="6160"/>
            </a:pPr>
            <a:r>
              <a:t>ISP block CSAM domains </a:t>
            </a:r>
          </a:p>
        </p:txBody>
      </p:sp>
      <p:sp>
        <p:nvSpPr>
          <p:cNvPr id="125" name="Switzerland introduced a new law[1][2][3], active per 2021-01-01, that Access Providers need to block Internet content as per direction of the Swiss Federal Police (FedPol) for the purpose of blocking CSAM.…"/>
          <p:cNvSpPr txBox="1"/>
          <p:nvPr>
            <p:ph type="body" idx="1"/>
          </p:nvPr>
        </p:nvSpPr>
        <p:spPr>
          <a:prstGeom prst="rect">
            <a:avLst/>
          </a:prstGeom>
        </p:spPr>
        <p:txBody>
          <a:bodyPr/>
          <a:lstStyle/>
          <a:p>
            <a:pPr/>
            <a:r>
              <a:t>Switzerland introduced a new law[1][2][3], active per 2021-01-01, that Access Providers need to block Internet content as per direction of the Swiss Federal Police (FedPol) for the purpose of blocking CSAM.</a:t>
            </a:r>
          </a:p>
          <a:p>
            <a:pPr/>
            <a:r>
              <a:t>The blocking is domain based, the list of domains is distributed from FedPol by fetching from a not-in-DNS password-based SFTP server, multiple lists each in a password protected RAR file.</a:t>
            </a:r>
          </a:p>
        </p:txBody>
      </p:sp>
      <p:sp>
        <p:nvSpPr>
          <p:cNvPr id="126" name="[1] https://www.bakom.admin.ch/bakom/de/home/das-bakom/organisation/rechtliche-grundlagen/bundesgesetze/fmg-revision-2017/revision-fmg-verordnungen.html…"/>
          <p:cNvSpPr txBox="1"/>
          <p:nvPr/>
        </p:nvSpPr>
        <p:spPr>
          <a:xfrm>
            <a:off x="793267" y="8777833"/>
            <a:ext cx="11375899" cy="63073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defRPr b="0" sz="1200"/>
            </a:pPr>
            <a:r>
              <a:t>[1] </a:t>
            </a:r>
            <a:r>
              <a:rPr>
                <a:hlinkClick r:id="rId2" invalidUrl="" action="" tgtFrame="" tooltip="" history="1" highlightClick="0" endSnd="0"/>
              </a:rPr>
              <a:t>https://www.bakom.admin.ch/bakom/de/home/das-bakom/organisation/rechtliche-grundlagen/bundesgesetze/fmg-revision-2017/revision-fmg-verordnungen.html</a:t>
            </a:r>
          </a:p>
          <a:p>
            <a:pPr algn="l">
              <a:defRPr b="0" sz="1200"/>
            </a:pPr>
            <a:r>
              <a:t>[2] </a:t>
            </a:r>
            <a:r>
              <a:rPr>
                <a:hlinkClick r:id="rId3" invalidUrl="" action="" tgtFrame="" tooltip="" history="1" highlightClick="0" endSnd="0"/>
              </a:rPr>
              <a:t>https://www.fedlex.admin.ch/eli/cc/2007/166/en</a:t>
            </a:r>
          </a:p>
          <a:p>
            <a:pPr algn="l">
              <a:defRPr b="0" sz="1200"/>
            </a:pPr>
            <a:r>
              <a:t>[3] </a:t>
            </a:r>
            <a:r>
              <a:rPr>
                <a:hlinkClick r:id="rId4" invalidUrl="" action="" tgtFrame="" tooltip="" history="1" highlightClick="0" endSnd="0"/>
              </a:rPr>
              <a:t>https://www.fedlex.admin.ch/eli/cc/1997/2187_2187_2187/en</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97" name="mashy.jpg" descr="mashy.jpg"/>
          <p:cNvPicPr>
            <a:picLocks noChangeAspect="1"/>
          </p:cNvPicPr>
          <p:nvPr/>
        </p:nvPicPr>
        <p:blipFill>
          <a:blip r:embed="rId2">
            <a:alphaModFix amt="65167"/>
            <a:extLst/>
          </a:blip>
          <a:stretch>
            <a:fillRect/>
          </a:stretch>
        </p:blipFill>
        <p:spPr>
          <a:xfrm>
            <a:off x="-1593590" y="-188606"/>
            <a:ext cx="16191980" cy="10130812"/>
          </a:xfrm>
          <a:prstGeom prst="rect">
            <a:avLst/>
          </a:prstGeom>
          <a:ln w="12700">
            <a:miter lim="400000"/>
          </a:ln>
        </p:spPr>
      </p:pic>
      <p:sp>
        <p:nvSpPr>
          <p:cNvPr id="198" name="No more mashed potatoes... (final slide)"/>
          <p:cNvSpPr txBox="1"/>
          <p:nvPr>
            <p:ph type="body" idx="1"/>
          </p:nvPr>
        </p:nvSpPr>
        <p:spPr>
          <a:prstGeom prst="rect">
            <a:avLst/>
          </a:prstGeom>
        </p:spPr>
        <p:txBody>
          <a:bodyPr/>
          <a:lstStyle>
            <a:lvl1pPr marL="0" indent="0" algn="ctr">
              <a:buSzTx/>
              <a:buNone/>
              <a:defRPr sz="4200"/>
            </a:lvl1pPr>
          </a:lstStyle>
          <a:p>
            <a:pPr/>
            <a:r>
              <a:t>No more mashed potatoes... (final slide)</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Standard Solution: RPZ"/>
          <p:cNvSpPr txBox="1"/>
          <p:nvPr>
            <p:ph type="title"/>
          </p:nvPr>
        </p:nvSpPr>
        <p:spPr>
          <a:prstGeom prst="rect">
            <a:avLst/>
          </a:prstGeom>
        </p:spPr>
        <p:txBody>
          <a:bodyPr/>
          <a:lstStyle>
            <a:lvl1pPr defTabSz="560831">
              <a:defRPr sz="7679"/>
            </a:lvl1pPr>
          </a:lstStyle>
          <a:p>
            <a:pPr/>
            <a:r>
              <a:t>Standard Solution: RPZ</a:t>
            </a:r>
          </a:p>
        </p:txBody>
      </p:sp>
      <p:sp>
        <p:nvSpPr>
          <p:cNvPr id="129" name="RPZ (&quot;Response Policy Zones&quot;) aka DNS Firewalls by Paul Vixie and Vernon Schryver[1], implemented in most DNS recursor server software.…"/>
          <p:cNvSpPr txBox="1"/>
          <p:nvPr>
            <p:ph type="body" idx="1"/>
          </p:nvPr>
        </p:nvSpPr>
        <p:spPr>
          <a:prstGeom prst="rect">
            <a:avLst/>
          </a:prstGeom>
        </p:spPr>
        <p:txBody>
          <a:bodyPr/>
          <a:lstStyle/>
          <a:p>
            <a:pPr marL="315594" indent="-315594" defTabSz="414781">
              <a:spcBef>
                <a:spcPts val="2900"/>
              </a:spcBef>
              <a:defRPr sz="2272"/>
            </a:pPr>
            <a:r>
              <a:t>RPZ ("Response Policy Zones") aka DNS Firewalls by Paul Vixie and Vernon Schryver[1], implemented in most DNS recursor server software.</a:t>
            </a:r>
          </a:p>
          <a:p>
            <a:pPr marL="315594" indent="-315594" defTabSz="414781">
              <a:spcBef>
                <a:spcPts val="2900"/>
              </a:spcBef>
              <a:defRPr sz="2272"/>
            </a:pPr>
            <a:r>
              <a:t>Used for blocking of unwanted content (ads, malware, etc.), by encoding hostnames into a normal DNS zone with actions on the right hand.</a:t>
            </a:r>
          </a:p>
          <a:p>
            <a:pPr marL="315594" indent="-315594" defTabSz="414781">
              <a:spcBef>
                <a:spcPts val="2900"/>
              </a:spcBef>
              <a:defRPr sz="2272"/>
            </a:pPr>
            <a:r>
              <a:t>Examples (as left hand sides inside a zone, for instance blocklist.rpz.example.org):</a:t>
            </a:r>
          </a:p>
          <a:p>
            <a:pPr lvl="1" marL="631189" indent="-315594" defTabSz="414781">
              <a:spcBef>
                <a:spcPts val="2900"/>
              </a:spcBef>
              <a:defRPr sz="2272"/>
            </a:pPr>
            <a:r>
              <a:t>                                                                         =&gt; causes NXDOMAIN</a:t>
            </a:r>
          </a:p>
          <a:p>
            <a:pPr lvl="1" marL="631189" indent="-315594" defTabSz="414781">
              <a:spcBef>
                <a:spcPts val="2900"/>
              </a:spcBef>
              <a:defRPr sz="2272"/>
            </a:pPr>
            <a:r>
              <a:t>                                                                         =&gt; causes a faking of A/AAAA and thus for instance for HTTP going to the new address (but with HTTPS being prevalent typically a SSL/TLS error)</a:t>
            </a:r>
          </a:p>
          <a:p>
            <a:pPr marL="315594" indent="-315594" defTabSz="414781">
              <a:spcBef>
                <a:spcPts val="2900"/>
              </a:spcBef>
              <a:defRPr sz="2272"/>
            </a:pPr>
            <a:r>
              <a:t>Thus for instance for the Swiss "Casino Law"[2] we create a RPZ zone (as ESBK/COMLOT do not provide one) and configure recursors to block using that.</a:t>
            </a:r>
            <a:br/>
            <a:r>
              <a:t>People going to </a:t>
            </a:r>
            <a:r>
              <a:rPr u="sng">
                <a:hlinkClick r:id="rId2" invalidUrl="" action="" tgtFrame="" tooltip="" history="1" highlightClick="0" endSnd="0"/>
              </a:rPr>
              <a:t>https://casino.example.com</a:t>
            </a:r>
            <a:r>
              <a:t> get redirected to the blocking page which is served with a wrong SSL cert as we do not have that one.</a:t>
            </a:r>
            <a:br/>
            <a:r>
              <a:t>Bypass is also easy by configuring different DNS server, but &gt;95% use ours[3].</a:t>
            </a:r>
          </a:p>
        </p:txBody>
      </p:sp>
      <p:sp>
        <p:nvSpPr>
          <p:cNvPr id="130" name="[1] https://dnsrpz.info…"/>
          <p:cNvSpPr txBox="1"/>
          <p:nvPr/>
        </p:nvSpPr>
        <p:spPr>
          <a:xfrm>
            <a:off x="4677028" y="8803233"/>
            <a:ext cx="3650743" cy="63073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b="0" sz="1200"/>
            </a:pPr>
            <a:r>
              <a:t>[1] </a:t>
            </a:r>
            <a:r>
              <a:rPr>
                <a:hlinkClick r:id="rId3" invalidUrl="" action="" tgtFrame="" tooltip="" history="1" highlightClick="0" endSnd="0"/>
              </a:rPr>
              <a:t>https://dnsrpz.info</a:t>
            </a:r>
          </a:p>
          <a:p>
            <a:pPr algn="l">
              <a:defRPr b="0" sz="1200"/>
            </a:pPr>
            <a:r>
              <a:t>[2] </a:t>
            </a:r>
            <a:r>
              <a:rPr>
                <a:hlinkClick r:id="rId4" invalidUrl="" action="" tgtFrame="" tooltip="" history="1" highlightClick="0" endSnd="0"/>
              </a:rPr>
              <a:t>https://www.fedlex.admin.ch/eli/cc/2018/795/de</a:t>
            </a:r>
          </a:p>
          <a:p>
            <a:pPr algn="l">
              <a:defRPr b="0" sz="1200"/>
            </a:pPr>
            <a:r>
              <a:t>[3] </a:t>
            </a:r>
            <a:r>
              <a:rPr>
                <a:hlinkClick r:id="rId5" invalidUrl="" action="" tgtFrame="" tooltip="" history="1" highlightClick="0" endSnd="0"/>
              </a:rPr>
              <a:t>https://stats.labs.apnic.net/rvrs</a:t>
            </a:r>
          </a:p>
        </p:txBody>
      </p:sp>
      <p:sp>
        <p:nvSpPr>
          <p:cNvPr id="131" name="www.bad.example.net CNAME ."/>
          <p:cNvSpPr txBox="1"/>
          <p:nvPr/>
        </p:nvSpPr>
        <p:spPr>
          <a:xfrm>
            <a:off x="1768805" y="4670805"/>
            <a:ext cx="3781807" cy="411990"/>
          </a:xfrm>
          <a:prstGeom prst="rect">
            <a:avLst/>
          </a:prstGeom>
          <a:solidFill>
            <a:srgbClr val="D6D5D5"/>
          </a:solidFill>
          <a:ln w="12700">
            <a:solidFill>
              <a:srgbClr val="000000"/>
            </a:solidFill>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1" indent="0" algn="l">
              <a:spcBef>
                <a:spcPts val="4200"/>
              </a:spcBef>
              <a:defRPr b="0" sz="2000"/>
            </a:pPr>
            <a:r>
              <a:t>www.bad.example.net CNAME .</a:t>
            </a:r>
          </a:p>
        </p:txBody>
      </p:sp>
      <p:sp>
        <p:nvSpPr>
          <p:cNvPr id="132" name="www.wall.example.com CNAME wall.example.org."/>
          <p:cNvSpPr txBox="1"/>
          <p:nvPr/>
        </p:nvSpPr>
        <p:spPr>
          <a:xfrm>
            <a:off x="1743405" y="5407405"/>
            <a:ext cx="5843525" cy="411990"/>
          </a:xfrm>
          <a:prstGeom prst="rect">
            <a:avLst/>
          </a:prstGeom>
          <a:solidFill>
            <a:srgbClr val="D6D5D5"/>
          </a:solidFill>
          <a:ln w="12700">
            <a:solidFill>
              <a:srgbClr val="000000"/>
            </a:solidFill>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1" indent="0" algn="l">
              <a:spcBef>
                <a:spcPts val="4200"/>
              </a:spcBef>
              <a:defRPr b="0" sz="2000"/>
            </a:pPr>
            <a:r>
              <a:t>www.wall.example.com CNAME wall.example.org.</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Problems with access to cleartext lists of illegal content"/>
          <p:cNvSpPr txBox="1"/>
          <p:nvPr>
            <p:ph type="title"/>
          </p:nvPr>
        </p:nvSpPr>
        <p:spPr>
          <a:xfrm>
            <a:off x="952500" y="254000"/>
            <a:ext cx="11099800" cy="1674813"/>
          </a:xfrm>
          <a:prstGeom prst="rect">
            <a:avLst/>
          </a:prstGeom>
        </p:spPr>
        <p:txBody>
          <a:bodyPr/>
          <a:lstStyle>
            <a:lvl1pPr defTabSz="373887">
              <a:defRPr sz="5119"/>
            </a:lvl1pPr>
          </a:lstStyle>
          <a:p>
            <a:pPr/>
            <a:r>
              <a:t>Problems with access to cleartext lists of illegal content</a:t>
            </a:r>
          </a:p>
        </p:txBody>
      </p:sp>
      <p:sp>
        <p:nvSpPr>
          <p:cNvPr id="135" name="Having access to the list, which one has a copy of due to AXFR means you would know the URLs of the illegal content. And in this case content that is socially very controversial and where one want to remain far away from.…"/>
          <p:cNvSpPr txBox="1"/>
          <p:nvPr>
            <p:ph type="body" idx="1"/>
          </p:nvPr>
        </p:nvSpPr>
        <p:spPr>
          <a:prstGeom prst="rect">
            <a:avLst/>
          </a:prstGeom>
        </p:spPr>
        <p:txBody>
          <a:bodyPr/>
          <a:lstStyle/>
          <a:p>
            <a:pPr/>
            <a:r>
              <a:t>Having access to the list, which one has a copy of due to AXFR means you would know the URLs of the illegal content. And in this case content that is socially very controversial and where one want to remain far away from. </a:t>
            </a:r>
          </a:p>
          <a:p>
            <a:pPr/>
            <a:r>
              <a:t>For debugging, troubleshooting or maintenance, one could accidentally already stumble upon the content of the list.</a:t>
            </a:r>
          </a:p>
          <a:p>
            <a:pPr/>
            <a:r>
              <a:t>Backups of systems would also create a backup of these zones and thus store them in another location, more possibility to exposure.</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What I want to avoid..."/>
          <p:cNvSpPr txBox="1"/>
          <p:nvPr>
            <p:ph type="title"/>
          </p:nvPr>
        </p:nvSpPr>
        <p:spPr>
          <a:prstGeom prst="rect">
            <a:avLst/>
          </a:prstGeom>
        </p:spPr>
        <p:txBody>
          <a:bodyPr/>
          <a:lstStyle>
            <a:lvl1pPr defTabSz="560831">
              <a:defRPr sz="7679"/>
            </a:lvl1pPr>
          </a:lstStyle>
          <a:p>
            <a:pPr/>
            <a:r>
              <a:t>What I want to avoid...</a:t>
            </a:r>
          </a:p>
        </p:txBody>
      </p:sp>
      <p:sp>
        <p:nvSpPr>
          <p:cNvPr id="138" name="I don't want to cause a random engineer who maybe just does maintenance or some troubleshooting and thus not knows about the type of content, be accidentally exposed to the contents of the list due to possible legal and personal consequences.…"/>
          <p:cNvSpPr txBox="1"/>
          <p:nvPr>
            <p:ph type="body" idx="1"/>
          </p:nvPr>
        </p:nvSpPr>
        <p:spPr>
          <a:prstGeom prst="rect">
            <a:avLst/>
          </a:prstGeom>
        </p:spPr>
        <p:txBody>
          <a:bodyPr/>
          <a:lstStyle/>
          <a:p>
            <a:pPr/>
            <a:r>
              <a:t>I don't want to cause a random engineer who maybe just does maintenance or some troubleshooting and thus not knows about the type of content, be accidentally exposed to the contents of the list due to possible legal and personal consequences.</a:t>
            </a:r>
          </a:p>
          <a:p>
            <a:pPr/>
            <a:r>
              <a:t>"They have this link on their computer, they must have been looking at it!"</a:t>
            </a:r>
          </a:p>
          <a:p>
            <a:pPr/>
            <a:r>
              <a:t>.... one does not want to show up in the news cycle for that, it destroys careers and people.</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Hashed RPZ"/>
          <p:cNvSpPr txBox="1"/>
          <p:nvPr>
            <p:ph type="title"/>
          </p:nvPr>
        </p:nvSpPr>
        <p:spPr>
          <a:prstGeom prst="rect">
            <a:avLst/>
          </a:prstGeom>
        </p:spPr>
        <p:txBody>
          <a:bodyPr/>
          <a:lstStyle>
            <a:lvl1pPr defTabSz="560831">
              <a:defRPr sz="7679"/>
            </a:lvl1pPr>
          </a:lstStyle>
          <a:p>
            <a:pPr/>
            <a:r>
              <a:t>Hashed RPZ</a:t>
            </a:r>
          </a:p>
        </p:txBody>
      </p:sp>
      <p:sp>
        <p:nvSpPr>
          <p:cNvPr id="141" name="Instead of having the left hand sides in clear text, we hash them. To preserve the possibility of wildcard matching we hash per component.…"/>
          <p:cNvSpPr txBox="1"/>
          <p:nvPr>
            <p:ph type="body" idx="1"/>
          </p:nvPr>
        </p:nvSpPr>
        <p:spPr>
          <a:prstGeom prst="rect">
            <a:avLst/>
          </a:prstGeom>
        </p:spPr>
        <p:txBody>
          <a:bodyPr/>
          <a:lstStyle/>
          <a:p>
            <a:pPr marL="288925" indent="-288925" defTabSz="379729">
              <a:spcBef>
                <a:spcPts val="2700"/>
              </a:spcBef>
              <a:defRPr sz="2080"/>
            </a:pPr>
            <a:r>
              <a:t>Instead of having the left hand sides in clear text, we hash them. To preserve the possibility of wildcard matching we hash per component.</a:t>
            </a:r>
          </a:p>
          <a:p>
            <a:pPr marL="288925" indent="-288925" defTabSz="379729">
              <a:spcBef>
                <a:spcPts val="2700"/>
              </a:spcBef>
              <a:defRPr sz="2080"/>
            </a:pPr>
            <a:r>
              <a:t>The algorithm is thus relatively simple:</a:t>
            </a:r>
          </a:p>
          <a:p>
            <a:pPr lvl="1" marL="577850" indent="-288925" defTabSz="379729">
              <a:spcBef>
                <a:spcPts val="2700"/>
              </a:spcBef>
              <a:defRPr sz="2080"/>
            </a:pPr>
            <a:r>
              <a:t>Split the left hand side by label.</a:t>
            </a:r>
          </a:p>
          <a:p>
            <a:pPr lvl="1" marL="577850" indent="-288925" defTabSz="379729">
              <a:spcBef>
                <a:spcPts val="2700"/>
              </a:spcBef>
              <a:defRPr sz="2080"/>
            </a:pPr>
            <a:r>
              <a:t>Then for each component from right to left:</a:t>
            </a:r>
          </a:p>
          <a:p>
            <a:pPr lvl="2" marL="866775" indent="-288925" defTabSz="379729">
              <a:spcBef>
                <a:spcPts val="2700"/>
              </a:spcBef>
              <a:defRPr sz="2080"/>
            </a:pPr>
            <a:r>
              <a:t>If the component is a wildcard (*), keep it verbatim (unhashed).</a:t>
            </a:r>
          </a:p>
          <a:p>
            <a:pPr lvl="2" marL="866775" indent="-288925" defTabSz="379729">
              <a:spcBef>
                <a:spcPts val="2700"/>
              </a:spcBef>
              <a:defRPr sz="2080"/>
            </a:pPr>
            <a:r>
              <a:t>Hash with BLAKE3 keyed, but as a complete domain up to that point; hashing size is 4, 8 or 16 bytes depending on input length (this to keep output length short, as base32hex causes the length to double thus some left hands sides might not fit).</a:t>
            </a:r>
          </a:p>
          <a:p>
            <a:pPr lvl="1" marL="577850" indent="-288925" defTabSz="379729">
              <a:spcBef>
                <a:spcPts val="2700"/>
              </a:spcBef>
              <a:defRPr sz="2080"/>
            </a:pPr>
            <a:r>
              <a:t>Output the hash using base32hex lowercase (RFC4648)</a:t>
            </a:r>
          </a:p>
          <a:p>
            <a:pPr marL="288925" indent="-288925" defTabSz="379729">
              <a:spcBef>
                <a:spcPts val="2700"/>
              </a:spcBef>
              <a:defRPr sz="2080"/>
            </a:pPr>
            <a:r>
              <a:t>For                              would be: </a:t>
            </a:r>
          </a:p>
          <a:p>
            <a:pPr marL="288925" indent="-288925" defTabSz="379729">
              <a:spcBef>
                <a:spcPts val="2700"/>
              </a:spcBef>
              <a:defRPr sz="2080"/>
            </a:pPr>
            <a:r>
              <a:t>PS: This is not a new idea: with PowerDNS Recursor one can use Lua to do MD5 over the left hand sides as has been used by many providers.</a:t>
            </a:r>
          </a:p>
        </p:txBody>
      </p:sp>
      <p:sp>
        <p:nvSpPr>
          <p:cNvPr id="142" name="[1] https://github.com/massar/hashedrpz"/>
          <p:cNvSpPr txBox="1"/>
          <p:nvPr/>
        </p:nvSpPr>
        <p:spPr>
          <a:xfrm>
            <a:off x="5055057" y="9069933"/>
            <a:ext cx="2894686" cy="27513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sz="1200"/>
            </a:pPr>
            <a:r>
              <a:t>[1] </a:t>
            </a:r>
            <a:r>
              <a:rPr>
                <a:hlinkClick r:id="rId2" invalidUrl="" action="" tgtFrame="" tooltip="" history="1" highlightClick="0" endSnd="0"/>
              </a:rPr>
              <a:t>https://github.com/massar/hashedrpz</a:t>
            </a:r>
          </a:p>
        </p:txBody>
      </p:sp>
      <p:sp>
        <p:nvSpPr>
          <p:cNvPr id="143" name="hash(www.example.com) + '.' + hash(example.com) + '.' + hash(com)"/>
          <p:cNvSpPr txBox="1"/>
          <p:nvPr/>
        </p:nvSpPr>
        <p:spPr>
          <a:xfrm>
            <a:off x="5080000" y="7324750"/>
            <a:ext cx="7175196" cy="387300"/>
          </a:xfrm>
          <a:prstGeom prst="rect">
            <a:avLst/>
          </a:prstGeom>
          <a:solidFill>
            <a:srgbClr val="D6D5D5"/>
          </a:solidFill>
          <a:ln w="12700">
            <a:solidFill>
              <a:srgbClr val="000000"/>
            </a:solidFill>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spcBef>
                <a:spcPts val="4200"/>
              </a:spcBef>
              <a:defRPr b="0" sz="1800"/>
            </a:pPr>
            <a:r>
              <a:t>hash(</a:t>
            </a:r>
            <a:r>
              <a:rPr>
                <a:hlinkClick r:id="rId3" invalidUrl="" action="" tgtFrame="" tooltip="" history="1" highlightClick="0" endSnd="0"/>
              </a:rPr>
              <a:t>www.example.com</a:t>
            </a:r>
            <a:r>
              <a:t>) + '.' + hash(example.com) + '.' + hash(com)</a:t>
            </a:r>
          </a:p>
        </p:txBody>
      </p:sp>
      <p:sp>
        <p:nvSpPr>
          <p:cNvPr id="144" name="www.example.com"/>
          <p:cNvSpPr txBox="1"/>
          <p:nvPr/>
        </p:nvSpPr>
        <p:spPr>
          <a:xfrm>
            <a:off x="1752600" y="7324750"/>
            <a:ext cx="2078330" cy="387300"/>
          </a:xfrm>
          <a:prstGeom prst="rect">
            <a:avLst/>
          </a:prstGeom>
          <a:solidFill>
            <a:srgbClr val="D6D5D5"/>
          </a:solidFill>
          <a:ln w="12700">
            <a:solidFill>
              <a:srgbClr val="000000"/>
            </a:solidFill>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spcBef>
                <a:spcPts val="4200"/>
              </a:spcBef>
              <a:defRPr b="0" sz="1800">
                <a:hlinkClick r:id="rId3" invalidUrl="" action="" tgtFrame="" tooltip="" history="1" highlightClick="0" endSnd="0"/>
              </a:defRPr>
            </a:lvl1pPr>
          </a:lstStyle>
          <a:p>
            <a:pPr/>
            <a:r>
              <a:rPr>
                <a:hlinkClick r:id="rId3" invalidUrl="" action="" tgtFrame="" tooltip="" history="1" highlightClick="0" endSnd="0"/>
              </a:rPr>
              <a:t>www.example.com</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BLAKE3"/>
          <p:cNvSpPr txBox="1"/>
          <p:nvPr>
            <p:ph type="title"/>
          </p:nvPr>
        </p:nvSpPr>
        <p:spPr>
          <a:prstGeom prst="rect">
            <a:avLst/>
          </a:prstGeom>
        </p:spPr>
        <p:txBody>
          <a:bodyPr/>
          <a:lstStyle/>
          <a:p>
            <a:pPr/>
            <a:r>
              <a:t>BLAKE3</a:t>
            </a:r>
          </a:p>
        </p:txBody>
      </p:sp>
      <p:sp>
        <p:nvSpPr>
          <p:cNvPr id="147" name="Don't roll your own crypto: thus I trust people like Zooko, Jean-Philippe Aumasson, Samuel Neves &amp; Jack O'Conner for their excellent cryptographic work.…"/>
          <p:cNvSpPr txBox="1"/>
          <p:nvPr>
            <p:ph type="body" sz="half" idx="1"/>
          </p:nvPr>
        </p:nvSpPr>
        <p:spPr>
          <a:prstGeom prst="rect">
            <a:avLst/>
          </a:prstGeom>
        </p:spPr>
        <p:txBody>
          <a:bodyPr/>
          <a:lstStyle/>
          <a:p>
            <a:pPr/>
            <a:r>
              <a:t>Don't roll your own crypto: thus I trust people like Zooko, Jean-Philippe Aumasson, Samuel Neves &amp; Jack O'Conner for their excellent cryptographic work.</a:t>
            </a:r>
          </a:p>
          <a:p>
            <a:pPr/>
            <a:r>
              <a:t>BLAKE3 is secure, fast, applicable for short strings (like DNS labels).</a:t>
            </a:r>
          </a:p>
          <a:p>
            <a:pPr/>
            <a:r>
              <a:t>BLAKE3 can be keyed with a passphrase thus rainbow-style attacks are mostly futile.</a:t>
            </a:r>
          </a:p>
        </p:txBody>
      </p:sp>
      <p:pic>
        <p:nvPicPr>
          <p:cNvPr id="148" name="blake3_speed.png" descr="blake3_speed.png"/>
          <p:cNvPicPr>
            <a:picLocks noChangeAspect="1"/>
          </p:cNvPicPr>
          <p:nvPr/>
        </p:nvPicPr>
        <p:blipFill>
          <a:blip r:embed="rId2">
            <a:extLst/>
          </a:blip>
          <a:stretch>
            <a:fillRect/>
          </a:stretch>
        </p:blipFill>
        <p:spPr>
          <a:xfrm>
            <a:off x="6548049" y="3434060"/>
            <a:ext cx="5674502" cy="4155570"/>
          </a:xfrm>
          <a:prstGeom prst="rect">
            <a:avLst/>
          </a:prstGeom>
          <a:ln w="12700">
            <a:miter lim="400000"/>
          </a:ln>
        </p:spPr>
      </p:pic>
      <p:pic>
        <p:nvPicPr>
          <p:cNvPr id="149" name="blake3_logo.png" descr="blake3_logo.png"/>
          <p:cNvPicPr>
            <a:picLocks noChangeAspect="1"/>
          </p:cNvPicPr>
          <p:nvPr/>
        </p:nvPicPr>
        <p:blipFill>
          <a:blip r:embed="rId3">
            <a:extLst/>
          </a:blip>
          <a:stretch>
            <a:fillRect/>
          </a:stretch>
        </p:blipFill>
        <p:spPr>
          <a:xfrm>
            <a:off x="10038742" y="6538517"/>
            <a:ext cx="1829409" cy="410914"/>
          </a:xfrm>
          <a:prstGeom prst="rect">
            <a:avLst/>
          </a:prstGeom>
          <a:ln w="12700">
            <a:miter lim="400000"/>
          </a:ln>
        </p:spPr>
      </p:pic>
      <p:sp>
        <p:nvSpPr>
          <p:cNvPr id="150" name="[1] https://github.com/BLAKE3-team/BLAKE3"/>
          <p:cNvSpPr txBox="1"/>
          <p:nvPr/>
        </p:nvSpPr>
        <p:spPr>
          <a:xfrm>
            <a:off x="4892598" y="8955633"/>
            <a:ext cx="3219604" cy="27513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sz="1200"/>
            </a:pPr>
            <a:r>
              <a:t>[1] </a:t>
            </a:r>
            <a:r>
              <a:rPr>
                <a:hlinkClick r:id="rId4" invalidUrl="" action="" tgtFrame="" tooltip="" history="1" highlightClick="0" endSnd="0"/>
              </a:rPr>
              <a:t>https://github.com/BLAKE3-team/BLAKE3</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Key Selection &amp; Distribution"/>
          <p:cNvSpPr txBox="1"/>
          <p:nvPr>
            <p:ph type="title"/>
          </p:nvPr>
        </p:nvSpPr>
        <p:spPr>
          <a:prstGeom prst="rect">
            <a:avLst/>
          </a:prstGeom>
        </p:spPr>
        <p:txBody>
          <a:bodyPr/>
          <a:lstStyle>
            <a:lvl1pPr defTabSz="490727">
              <a:defRPr sz="6719"/>
            </a:lvl1pPr>
          </a:lstStyle>
          <a:p>
            <a:pPr/>
            <a:r>
              <a:t>Key Selection &amp; Distribution</a:t>
            </a:r>
          </a:p>
        </p:txBody>
      </p:sp>
      <p:sp>
        <p:nvSpPr>
          <p:cNvPr id="153" name="The BLAKE3 hashing key is composed of two parts:…"/>
          <p:cNvSpPr txBox="1"/>
          <p:nvPr>
            <p:ph type="body" idx="1"/>
          </p:nvPr>
        </p:nvSpPr>
        <p:spPr>
          <a:prstGeom prst="rect">
            <a:avLst/>
          </a:prstGeom>
        </p:spPr>
        <p:txBody>
          <a:bodyPr/>
          <a:lstStyle/>
          <a:p>
            <a:pPr marL="400050" indent="-400050" defTabSz="525779">
              <a:spcBef>
                <a:spcPts val="3700"/>
              </a:spcBef>
              <a:defRPr sz="2880"/>
            </a:pPr>
            <a:r>
              <a:t>The BLAKE3 hashing key is composed of two parts:</a:t>
            </a:r>
          </a:p>
          <a:p>
            <a:pPr lvl="1" marL="800100" indent="-400050" defTabSz="525779">
              <a:spcBef>
                <a:spcPts val="3700"/>
              </a:spcBef>
              <a:defRPr sz="2880"/>
            </a:pPr>
            <a:r>
              <a:t>In-band: included in-band public in cleartext in the zone as a TXT record (_rpzhashkey.&lt;domain&gt;); thus allowing the producer of the hash to rotate the key often and distribute it to consumers.</a:t>
            </a:r>
          </a:p>
          <a:p>
            <a:pPr lvl="1" marL="800100" indent="-400050" defTabSz="525779">
              <a:spcBef>
                <a:spcPts val="3700"/>
              </a:spcBef>
              <a:defRPr sz="2880"/>
            </a:pPr>
            <a:r>
              <a:t>OOB: as per-configuration of the RPZ zone, distributed OOB as part of RPZ zone setup, suggested: include source name.</a:t>
            </a:r>
          </a:p>
          <a:p>
            <a:pPr marL="400050" indent="-400050" defTabSz="525779">
              <a:spcBef>
                <a:spcPts val="3700"/>
              </a:spcBef>
              <a:defRPr sz="2880"/>
            </a:pPr>
            <a:r>
              <a:t>One should of course choose a long (64 char+) complex one, preferable generated with proper randomness.</a:t>
            </a:r>
          </a:p>
          <a:p>
            <a:pPr marL="400050" indent="-400050" defTabSz="525779">
              <a:spcBef>
                <a:spcPts val="3700"/>
              </a:spcBef>
              <a:defRPr sz="2880"/>
            </a:pPr>
            <a:r>
              <a:t>Due to in-band key rotation and the unknown, it becomes extremely tough to be able to use rainbow-style attacks against the list.</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Examples"/>
          <p:cNvSpPr txBox="1"/>
          <p:nvPr>
            <p:ph type="title"/>
          </p:nvPr>
        </p:nvSpPr>
        <p:spPr>
          <a:prstGeom prst="rect">
            <a:avLst/>
          </a:prstGeom>
        </p:spPr>
        <p:txBody>
          <a:bodyPr/>
          <a:lstStyle>
            <a:lvl1pPr defTabSz="560831">
              <a:defRPr sz="7679"/>
            </a:lvl1pPr>
          </a:lstStyle>
          <a:p>
            <a:pPr/>
            <a:r>
              <a:t>Examples</a:t>
            </a:r>
          </a:p>
        </p:txBody>
      </p:sp>
      <p:sp>
        <p:nvSpPr>
          <p:cNvPr id="156" name="Input:…"/>
          <p:cNvSpPr txBox="1"/>
          <p:nvPr>
            <p:ph type="body" idx="1"/>
          </p:nvPr>
        </p:nvSpPr>
        <p:spPr>
          <a:prstGeom prst="rect">
            <a:avLst/>
          </a:prstGeom>
        </p:spPr>
        <p:txBody>
          <a:bodyPr/>
          <a:lstStyle/>
          <a:p>
            <a:pPr marL="395604" indent="-395604" defTabSz="519937">
              <a:spcBef>
                <a:spcPts val="3700"/>
              </a:spcBef>
              <a:defRPr sz="2848"/>
            </a:pPr>
            <a:r>
              <a:t>Input:</a:t>
            </a:r>
          </a:p>
          <a:p>
            <a:pPr marL="395604" indent="-395604" defTabSz="519937">
              <a:spcBef>
                <a:spcPts val="3700"/>
              </a:spcBef>
              <a:defRPr sz="2848"/>
            </a:pPr>
          </a:p>
          <a:p>
            <a:pPr marL="395604" indent="-395604" defTabSz="519937">
              <a:spcBef>
                <a:spcPts val="3700"/>
              </a:spcBef>
              <a:defRPr sz="2848"/>
            </a:pPr>
          </a:p>
          <a:p>
            <a:pPr marL="395604" indent="-395604" defTabSz="519937">
              <a:spcBef>
                <a:spcPts val="3700"/>
              </a:spcBef>
              <a:defRPr sz="2848"/>
            </a:pPr>
            <a:r>
              <a:t>Output:</a:t>
            </a:r>
          </a:p>
          <a:p>
            <a:pPr marL="395604" indent="-395604" defTabSz="519937">
              <a:spcBef>
                <a:spcPts val="3700"/>
              </a:spcBef>
              <a:defRPr sz="2848"/>
            </a:pPr>
          </a:p>
          <a:p>
            <a:pPr marL="395604" indent="-395604" defTabSz="519937">
              <a:spcBef>
                <a:spcPts val="3700"/>
              </a:spcBef>
              <a:defRPr sz="2848"/>
            </a:pPr>
          </a:p>
          <a:p>
            <a:pPr marL="395604" indent="-395604" defTabSz="519937">
              <a:spcBef>
                <a:spcPts val="3700"/>
              </a:spcBef>
              <a:defRPr sz="2848"/>
            </a:pPr>
            <a:r>
              <a:t>The example.com portion is thus hashed the same, but a different TLD causes 'example' not to match.</a:t>
            </a:r>
          </a:p>
          <a:p>
            <a:pPr marL="395604" indent="-395604" defTabSz="519937">
              <a:spcBef>
                <a:spcPts val="3700"/>
              </a:spcBef>
              <a:defRPr sz="2848"/>
            </a:pPr>
            <a:r>
              <a:t>Even though 'www' is common, it won't ever hash the same.</a:t>
            </a:r>
          </a:p>
        </p:txBody>
      </p:sp>
      <p:sp>
        <p:nvSpPr>
          <p:cNvPr id="157" name="www.example.net…"/>
          <p:cNvSpPr txBox="1"/>
          <p:nvPr/>
        </p:nvSpPr>
        <p:spPr>
          <a:xfrm>
            <a:off x="1447800" y="2563317"/>
            <a:ext cx="7113426" cy="1210666"/>
          </a:xfrm>
          <a:prstGeom prst="rect">
            <a:avLst/>
          </a:prstGeom>
          <a:solidFill>
            <a:srgbClr val="D6D5D5"/>
          </a:solidFill>
          <a:ln w="127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spcBef>
                <a:spcPts val="4200"/>
              </a:spcBef>
              <a:defRPr b="0"/>
            </a:pPr>
            <a:r>
              <a:t>www.example.net</a:t>
            </a:r>
          </a:p>
          <a:p>
            <a:pPr algn="l">
              <a:defRPr b="0"/>
            </a:pPr>
            <a:r>
              <a:t>one.example.com</a:t>
            </a:r>
          </a:p>
          <a:p>
            <a:pPr algn="l">
              <a:defRPr b="0"/>
            </a:pPr>
            <a:r>
              <a:t>two.example.com</a:t>
            </a:r>
          </a:p>
        </p:txBody>
      </p:sp>
      <p:sp>
        <p:nvSpPr>
          <p:cNvPr id="158" name="9mgrvf8.qa4gjtuvuia82ubhh705n29hm0.0hjg4h0…"/>
          <p:cNvSpPr txBox="1"/>
          <p:nvPr/>
        </p:nvSpPr>
        <p:spPr>
          <a:xfrm>
            <a:off x="1447800" y="5246687"/>
            <a:ext cx="7113426" cy="1210667"/>
          </a:xfrm>
          <a:prstGeom prst="rect">
            <a:avLst/>
          </a:prstGeom>
          <a:solidFill>
            <a:srgbClr val="D6D5D5"/>
          </a:solidFill>
          <a:ln w="127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b="0"/>
            </a:pPr>
            <a:r>
              <a:t>9mgrvf8.qa4gjtuvuia82ubhh705n29hm0.0hjg4h0</a:t>
            </a:r>
          </a:p>
          <a:p>
            <a:pPr algn="l">
              <a:defRPr b="0"/>
            </a:pPr>
            <a:r>
              <a:t>fca618e.r939194s2f5m5rdougo4rvc0gg.u32p0s0</a:t>
            </a:r>
          </a:p>
          <a:p>
            <a:pPr algn="l">
              <a:defRPr b="0"/>
            </a:pPr>
            <a:r>
              <a:t>w21jice.r939194s2f5m5rdougo4rvc0gg.u32p0s0</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